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notesMasterIdLst>
    <p:notesMasterId r:id="rId12"/>
  </p:notesMasterIdLst>
  <p:handoutMasterIdLst>
    <p:handoutMasterId r:id="rId13"/>
  </p:handoutMasterIdLst>
  <p:sldIdLst>
    <p:sldId id="270" r:id="rId3"/>
    <p:sldId id="258" r:id="rId4"/>
    <p:sldId id="259" r:id="rId5"/>
    <p:sldId id="284" r:id="rId6"/>
    <p:sldId id="285" r:id="rId7"/>
    <p:sldId id="286" r:id="rId8"/>
    <p:sldId id="287" r:id="rId9"/>
    <p:sldId id="288" r:id="rId10"/>
    <p:sldId id="289" r:id="rId11"/>
  </p:sldIdLst>
  <p:sldSz cx="10693400" cy="7561263"/>
  <p:notesSz cx="6797675" cy="9928225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orient="horz" pos="2381">
          <p15:clr>
            <a:srgbClr val="A4A3A4"/>
          </p15:clr>
        </p15:guide>
        <p15:guide id="4" orient="horz" pos="612">
          <p15:clr>
            <a:srgbClr val="A4A3A4"/>
          </p15:clr>
        </p15:guide>
        <p15:guide id="5" pos="3368">
          <p15:clr>
            <a:srgbClr val="A4A3A4"/>
          </p15:clr>
        </p15:guide>
        <p15:guide id="6" pos="465">
          <p15:clr>
            <a:srgbClr val="A4A3A4"/>
          </p15:clr>
        </p15:guide>
        <p15:guide id="7" pos="63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CCFF"/>
    <a:srgbClr val="993300"/>
    <a:srgbClr val="FFCC99"/>
    <a:srgbClr val="008000"/>
    <a:srgbClr val="99FF99"/>
    <a:srgbClr val="FFCC00"/>
    <a:srgbClr val="FFFF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6940" autoAdjust="0"/>
  </p:normalViewPr>
  <p:slideViewPr>
    <p:cSldViewPr>
      <p:cViewPr varScale="1">
        <p:scale>
          <a:sx n="115" d="100"/>
          <a:sy n="115" d="100"/>
        </p:scale>
        <p:origin x="894" y="114"/>
      </p:cViewPr>
      <p:guideLst>
        <p:guide orient="horz" pos="340"/>
        <p:guide orient="horz" pos="4195"/>
        <p:guide orient="horz" pos="2381"/>
        <p:guide orient="horz" pos="612"/>
        <p:guide pos="3368"/>
        <p:guide pos="465"/>
        <p:guide pos="6316"/>
      </p:guideLst>
    </p:cSldViewPr>
  </p:slideViewPr>
  <p:outlineViewPr>
    <p:cViewPr>
      <p:scale>
        <a:sx n="33" d="100"/>
        <a:sy n="33" d="100"/>
      </p:scale>
      <p:origin x="0" y="-60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47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hteck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980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53251" name="Rechteck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98" y="2"/>
            <a:ext cx="2945979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8BAE2B-E662-4AF7-BBA4-4FD635518F13}" type="datetime8">
              <a:rPr lang="de-CH"/>
              <a:pPr/>
              <a:t>27.06.2016 09:55</a:t>
            </a:fld>
            <a:endParaRPr lang="de-CH"/>
          </a:p>
        </p:txBody>
      </p:sp>
      <p:sp>
        <p:nvSpPr>
          <p:cNvPr id="53252" name="Rechteck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496"/>
            <a:ext cx="2945980" cy="496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53253" name="Rechteck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698" y="9431496"/>
            <a:ext cx="2945979" cy="496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4E17DE-8F72-42AD-A681-B442034ACD5F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37596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hteck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980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3075" name="Rechteck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98" y="2"/>
            <a:ext cx="2945979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D6FC01-39EE-4447-9E6A-36ECE423FC98}" type="datetime8">
              <a:rPr lang="de-CH"/>
              <a:pPr/>
              <a:t>27.06.2016 09:55</a:t>
            </a:fld>
            <a:endParaRPr lang="de-CH"/>
          </a:p>
        </p:txBody>
      </p:sp>
      <p:sp>
        <p:nvSpPr>
          <p:cNvPr id="3076" name="Rechteck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6763" y="744538"/>
            <a:ext cx="52641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hteck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52860" y="4716547"/>
            <a:ext cx="6042378" cy="4467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Klicken Sie, um die Formate des Vorlagentextes zu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3078" name="Rechteck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496"/>
            <a:ext cx="4078926" cy="496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3079" name="Rechteck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98" y="9431496"/>
            <a:ext cx="2945979" cy="496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54" tIns="46027" rIns="92054" bIns="4602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178644-722E-42A1-8771-93BB8C811054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70514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103188" indent="-103188" algn="l" rtl="0" fontAlgn="base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84188" indent="-103188" algn="l" rtl="0" fontAlgn="base">
      <a:spcBef>
        <a:spcPct val="30000"/>
      </a:spcBef>
      <a:spcAft>
        <a:spcPct val="0"/>
      </a:spcAft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65188" indent="-103188" algn="l" rtl="0" fontAlgn="base">
      <a:spcBef>
        <a:spcPct val="30000"/>
      </a:spcBef>
      <a:spcAft>
        <a:spcPct val="0"/>
      </a:spcAft>
      <a:buFont typeface="Wingdings" pitchFamily="2" charset="2"/>
      <a:buChar char="ð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246188" indent="-103188" algn="l" rtl="0" fontAlgn="base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627188" indent="-103188" algn="l" rtl="0" fontAlgn="base">
      <a:spcBef>
        <a:spcPct val="30000"/>
      </a:spcBef>
      <a:spcAft>
        <a:spcPct val="0"/>
      </a:spcAft>
      <a:buChar char="»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702699" y="4533264"/>
            <a:ext cx="9287719" cy="615519"/>
          </a:xfrm>
        </p:spPr>
        <p:txBody>
          <a:bodyPr/>
          <a:lstStyle>
            <a:lvl1pPr>
              <a:spcBef>
                <a:spcPts val="0"/>
              </a:spcBef>
              <a:defRPr sz="3200" baseline="0"/>
            </a:lvl1pPr>
          </a:lstStyle>
          <a:p>
            <a:r>
              <a:rPr lang="de-DE" dirty="0"/>
              <a:t>Titel der Präsentation (Arial 32, fett)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04424" y="5207902"/>
            <a:ext cx="9288000" cy="63556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2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Ein allfälliger Untertitel (Arial 28)</a:t>
            </a:r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02699" y="6526706"/>
            <a:ext cx="9288001" cy="720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spcBef>
                <a:spcPts val="0"/>
              </a:spcBef>
              <a:defRPr lang="de-DE" sz="2000" baseline="0" dirty="0">
                <a:solidFill>
                  <a:schemeClr val="accent1"/>
                </a:solidFill>
              </a:defRPr>
            </a:lvl1pPr>
          </a:lstStyle>
          <a:p>
            <a:pPr lvl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DE" dirty="0"/>
              <a:t>Sitzung vom 22.03.2016, Bern</a:t>
            </a:r>
            <a:br>
              <a:rPr lang="de-DE" dirty="0"/>
            </a:br>
            <a:r>
              <a:rPr lang="de-DE" dirty="0"/>
              <a:t>Hier Referenten angeben</a:t>
            </a:r>
          </a:p>
        </p:txBody>
      </p:sp>
    </p:spTree>
  </p:cSld>
  <p:clrMapOvr>
    <a:masterClrMapping/>
  </p:clrMapOvr>
  <p:transition spd="med">
    <p:wipe dir="r"/>
  </p:transition>
  <p:extLst mod="1">
    <p:ext uri="{DCECCB84-F9BA-43D5-87BE-67443E8EF086}">
      <p15:sldGuideLst xmlns:p15="http://schemas.microsoft.com/office/powerpoint/2012/main">
        <p15:guide id="1" orient="horz" pos="4531" userDrawn="1">
          <p15:clr>
            <a:srgbClr val="FBAE40"/>
          </p15:clr>
        </p15:guide>
        <p15:guide id="2" pos="336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>
          <a:xfrm>
            <a:off x="738188" y="540271"/>
            <a:ext cx="3455987" cy="864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Kurzer Titel</a:t>
            </a:r>
            <a:endParaRPr lang="de-CH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738188" y="1476376"/>
            <a:ext cx="3455987" cy="51831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2"/>
          </p:nvPr>
        </p:nvSpPr>
        <p:spPr>
          <a:xfrm>
            <a:off x="4267200" y="539750"/>
            <a:ext cx="5759450" cy="61198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0802832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Titel &amp; Beschri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1" hasCustomPrompt="1"/>
          </p:nvPr>
        </p:nvSpPr>
        <p:spPr>
          <a:xfrm>
            <a:off x="2099565" y="539750"/>
            <a:ext cx="6480000" cy="4320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CH" dirty="0"/>
              <a:t>Bild</a:t>
            </a:r>
            <a:br>
              <a:rPr lang="de-CH" dirty="0"/>
            </a:br>
            <a:r>
              <a:rPr lang="de-CH" dirty="0"/>
              <a:t>Format des Feldes 12cm X 18 cm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2107060" y="4932855"/>
            <a:ext cx="6480000" cy="792000"/>
          </a:xfrm>
        </p:spPr>
        <p:txBody>
          <a:bodyPr/>
          <a:lstStyle>
            <a:lvl1pPr>
              <a:defRPr sz="2200" baseline="0"/>
            </a:lvl1pPr>
          </a:lstStyle>
          <a:p>
            <a:r>
              <a:rPr lang="de-DE" dirty="0"/>
              <a:t>Titel – max. 2 Zeilen</a:t>
            </a:r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2106613" y="5797549"/>
            <a:ext cx="6480175" cy="864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None/>
              <a:defRPr sz="1800" baseline="0"/>
            </a:lvl1pPr>
            <a:lvl2pPr marL="1588" indent="0">
              <a:buNone/>
              <a:defRPr/>
            </a:lvl2pPr>
          </a:lstStyle>
          <a:p>
            <a:pPr lvl="0"/>
            <a:r>
              <a:rPr lang="de-DE" dirty="0"/>
              <a:t>Beschreibung – max. 3 Zeilen</a:t>
            </a:r>
          </a:p>
        </p:txBody>
      </p:sp>
    </p:spTree>
    <p:extLst>
      <p:ext uri="{BB962C8B-B14F-4D97-AF65-F5344CB8AC3E}">
        <p14:creationId xmlns:p14="http://schemas.microsoft.com/office/powerpoint/2010/main" val="284081685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Titel – Arial 28, fett, blaugrau</a:t>
            </a:r>
            <a:endParaRPr lang="de-CH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738188" y="1476375"/>
            <a:ext cx="9288462" cy="5183188"/>
          </a:xfrm>
        </p:spPr>
        <p:txBody>
          <a:bodyPr vert="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26464445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&amp;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 rot="5400000">
            <a:off x="6534649" y="3167751"/>
            <a:ext cx="6120000" cy="864000"/>
          </a:xfrm>
        </p:spPr>
        <p:txBody>
          <a:bodyPr/>
          <a:lstStyle/>
          <a:p>
            <a:r>
              <a:rPr lang="de-DE" dirty="0"/>
              <a:t>Titel – Arial 28, fett, blaugrau</a:t>
            </a:r>
            <a:endParaRPr lang="de-CH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738188" y="539750"/>
            <a:ext cx="8353425" cy="6119813"/>
          </a:xfrm>
        </p:spPr>
        <p:txBody>
          <a:bodyPr vert="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90305742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warz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306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38188" y="971550"/>
            <a:ext cx="9288462" cy="86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de-DE" dirty="0"/>
              <a:t>Inhaltsübersicht</a:t>
            </a:r>
            <a:endParaRPr lang="de-CH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38187" y="1836416"/>
            <a:ext cx="9288000" cy="4320000"/>
          </a:xfrm>
        </p:spPr>
        <p:txBody>
          <a:bodyPr anchor="ctr" anchorCtr="0"/>
          <a:lstStyle>
            <a:lvl1pPr>
              <a:defRPr/>
            </a:lvl1pPr>
            <a:lvl2pPr marL="458788" indent="-457200">
              <a:buFont typeface="+mj-lt"/>
              <a:buAutoNum type="arabicPeriod"/>
              <a:defRPr baseline="0"/>
            </a:lvl2pPr>
            <a:lvl3pPr marL="654050" indent="-342900">
              <a:buFont typeface="+mj-lt"/>
              <a:buAutoNum type="arabicPeriod"/>
              <a:defRPr/>
            </a:lvl3pPr>
            <a:lvl4pPr marL="1008063" indent="-358775">
              <a:buFont typeface="+mj-lt"/>
              <a:buAutoNum type="arabicPeriod"/>
              <a:defRPr/>
            </a:lvl4pPr>
            <a:lvl5pPr marL="1009650" indent="0">
              <a:buNone/>
              <a:defRPr/>
            </a:lvl5pPr>
          </a:lstStyle>
          <a:p>
            <a:pPr lvl="1"/>
            <a:r>
              <a:rPr lang="de-DE" dirty="0"/>
              <a:t>Zuerst Tabulator Taste, damit Listenebene 1 (nummeriert) erscheint</a:t>
            </a:r>
          </a:p>
        </p:txBody>
      </p:sp>
    </p:spTree>
    <p:extLst>
      <p:ext uri="{BB962C8B-B14F-4D97-AF65-F5344CB8AC3E}">
        <p14:creationId xmlns:p14="http://schemas.microsoft.com/office/powerpoint/2010/main" val="1562755321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 – Arial 28, fett, blaugrau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>
          <a:xfrm>
            <a:off x="738188" y="1476375"/>
            <a:ext cx="9288462" cy="51831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6264081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ANIMI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Titel – Arial 28, fett, blaugrau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1" hasCustomPrompt="1"/>
          </p:nvPr>
        </p:nvSpPr>
        <p:spPr>
          <a:xfrm>
            <a:off x="738188" y="1476375"/>
            <a:ext cx="9288462" cy="5183188"/>
          </a:xfrm>
        </p:spPr>
        <p:txBody>
          <a:bodyPr/>
          <a:lstStyle>
            <a:lvl1pPr>
              <a:defRPr baseline="0"/>
            </a:lvl1pPr>
            <a:lvl5pPr>
              <a:defRPr/>
            </a:lvl5pPr>
          </a:lstStyle>
          <a:p>
            <a:pPr lvl="0"/>
            <a:r>
              <a:rPr lang="de-DE" dirty="0"/>
              <a:t>Die erste Ebene (Textkörper) und zweite Ebene (</a:t>
            </a:r>
            <a:r>
              <a:rPr lang="de-DE" dirty="0" err="1"/>
              <a:t>Bulletpoint</a:t>
            </a:r>
            <a:r>
              <a:rPr lang="de-DE" dirty="0"/>
              <a:t>) ist animiert mit „beim Klicken“. Unterebenen erscheinen gleichzeitig.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0"/>
            <a:r>
              <a:rPr lang="de-DE" dirty="0"/>
              <a:t>Nochmals Textkörper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237384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Illustrati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Titel – Arial 28, fett, blaugrau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547220" y="1476375"/>
            <a:ext cx="6480000" cy="5184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 dirty="0"/>
              <a:t>Passende Illustration/-en im linken Bereich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50369593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Titel – Arial 28, fett, blaugrau</a:t>
            </a:r>
            <a:endParaRPr lang="de-CH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738188" y="1476951"/>
            <a:ext cx="4464000" cy="5184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0" name="Inhaltsplatzhalter 8"/>
          <p:cNvSpPr>
            <a:spLocks noGrp="1"/>
          </p:cNvSpPr>
          <p:nvPr>
            <p:ph sz="quarter" idx="12"/>
          </p:nvPr>
        </p:nvSpPr>
        <p:spPr>
          <a:xfrm>
            <a:off x="5563220" y="1476375"/>
            <a:ext cx="4464000" cy="5184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59070429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mit Üb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Titel – Arial 28, fett, blaugrau</a:t>
            </a:r>
            <a:endParaRPr lang="de-CH" dirty="0"/>
          </a:p>
        </p:txBody>
      </p:sp>
      <p:sp>
        <p:nvSpPr>
          <p:cNvPr id="8" name="Inhaltsplatzhalter 8"/>
          <p:cNvSpPr>
            <a:spLocks noGrp="1"/>
          </p:cNvSpPr>
          <p:nvPr>
            <p:ph sz="quarter" idx="11" hasCustomPrompt="1"/>
          </p:nvPr>
        </p:nvSpPr>
        <p:spPr>
          <a:xfrm>
            <a:off x="738188" y="2340951"/>
            <a:ext cx="4464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Verschiedene Inhalte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38189" y="1476375"/>
            <a:ext cx="4464050" cy="864000"/>
          </a:xfrm>
        </p:spPr>
        <p:txBody>
          <a:bodyPr/>
          <a:lstStyle>
            <a:lvl1pPr>
              <a:defRPr/>
            </a:lvl1pPr>
            <a:lvl2pPr marL="1588" indent="0">
              <a:buNone/>
              <a:defRPr/>
            </a:lvl2pPr>
          </a:lstStyle>
          <a:p>
            <a:pPr lvl="0"/>
            <a:r>
              <a:rPr lang="de-DE" dirty="0"/>
              <a:t>Textfeld für Überschrift</a:t>
            </a:r>
            <a:endParaRPr lang="de-CH" dirty="0"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563170" y="1476375"/>
            <a:ext cx="4464050" cy="864000"/>
          </a:xfrm>
        </p:spPr>
        <p:txBody>
          <a:bodyPr/>
          <a:lstStyle>
            <a:lvl1pPr>
              <a:defRPr/>
            </a:lvl1pPr>
            <a:lvl2pPr marL="1588" indent="0">
              <a:buNone/>
              <a:defRPr/>
            </a:lvl2pPr>
          </a:lstStyle>
          <a:p>
            <a:pPr lvl="0"/>
            <a:r>
              <a:rPr lang="de-DE" dirty="0"/>
              <a:t>Textfeld für Überschrift</a:t>
            </a:r>
            <a:endParaRPr lang="de-CH" dirty="0"/>
          </a:p>
        </p:txBody>
      </p:sp>
      <p:sp>
        <p:nvSpPr>
          <p:cNvPr id="13" name="Inhaltsplatzhalter 8"/>
          <p:cNvSpPr>
            <a:spLocks noGrp="1"/>
          </p:cNvSpPr>
          <p:nvPr>
            <p:ph sz="quarter" idx="15" hasCustomPrompt="1"/>
          </p:nvPr>
        </p:nvSpPr>
        <p:spPr>
          <a:xfrm>
            <a:off x="5562724" y="2340471"/>
            <a:ext cx="4464000" cy="43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Verschiedene Inhalte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27316448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Titel – Arial 28, fett, blaugrau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13628294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4330532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hteck 2"/>
          <p:cNvSpPr>
            <a:spLocks noGrp="1" noChangeArrowheads="1"/>
          </p:cNvSpPr>
          <p:nvPr>
            <p:ph type="title"/>
          </p:nvPr>
        </p:nvSpPr>
        <p:spPr bwMode="auto">
          <a:xfrm>
            <a:off x="738188" y="540271"/>
            <a:ext cx="9288462" cy="8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Titelmasterformat (Arial 28, fett, blaugrau Akzent 1)</a:t>
            </a:r>
          </a:p>
        </p:txBody>
      </p:sp>
      <p:sp>
        <p:nvSpPr>
          <p:cNvPr id="1027" name="Rechteck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8189" y="1476951"/>
            <a:ext cx="9288461" cy="51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Textmasterformat (ohne </a:t>
            </a:r>
            <a:r>
              <a:rPr lang="de-CH" dirty="0" err="1"/>
              <a:t>Bulletpoint</a:t>
            </a:r>
            <a:r>
              <a:rPr lang="de-CH" dirty="0"/>
              <a:t>, Arial 22)</a:t>
            </a:r>
          </a:p>
          <a:p>
            <a:pPr lvl="1"/>
            <a:r>
              <a:rPr lang="de-CH" dirty="0"/>
              <a:t>Zweite Ebene (mit </a:t>
            </a:r>
            <a:r>
              <a:rPr lang="de-CH" dirty="0" err="1"/>
              <a:t>Bulletpoint</a:t>
            </a:r>
            <a:r>
              <a:rPr lang="de-CH" dirty="0"/>
              <a:t>, Arial 22)</a:t>
            </a:r>
          </a:p>
          <a:p>
            <a:pPr lvl="2"/>
            <a:r>
              <a:rPr lang="de-CH" dirty="0"/>
              <a:t>Dritte Ebene (mit Strich, Arial 18)</a:t>
            </a:r>
          </a:p>
          <a:p>
            <a:pPr lvl="3"/>
            <a:r>
              <a:rPr lang="de-CH" dirty="0"/>
              <a:t>Vierte Ebene (mit Pfeil, Arial 16)</a:t>
            </a:r>
          </a:p>
          <a:p>
            <a:pPr lvl="4"/>
            <a:r>
              <a:rPr lang="de-CH" dirty="0"/>
              <a:t>Fünfte Ebene (mit Pfeil, Arial 16)</a:t>
            </a:r>
          </a:p>
        </p:txBody>
      </p:sp>
      <p:sp>
        <p:nvSpPr>
          <p:cNvPr id="1037" name="Textfeld 13"/>
          <p:cNvSpPr txBox="1">
            <a:spLocks noChangeArrowheads="1"/>
          </p:cNvSpPr>
          <p:nvPr/>
        </p:nvSpPr>
        <p:spPr bwMode="auto">
          <a:xfrm>
            <a:off x="8244000" y="6875463"/>
            <a:ext cx="1540019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tIns="36000" rIns="36000" bIns="36000" anchor="ctr" anchorCtr="0">
            <a:noAutofit/>
          </a:bodyPr>
          <a:lstStyle>
            <a:lvl1pPr defTabSz="1066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3400" defTabSz="1066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66800" defTabSz="1066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defTabSz="1066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33600" defTabSz="1066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90800" defTabSz="1066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48000" defTabSz="1066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05200" defTabSz="1066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2400" defTabSz="1066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CH" sz="2000" b="1" dirty="0">
                <a:solidFill>
                  <a:srgbClr val="607C8C"/>
                </a:solidFill>
                <a:latin typeface="Gill Sans MT" pitchFamily="34" charset="0"/>
                <a:cs typeface="Times New Roman" pitchFamily="18" charset="0"/>
              </a:rPr>
              <a:t>ECOPLAN</a:t>
            </a:r>
            <a:r>
              <a:rPr lang="de-CH" sz="2100" dirty="0"/>
              <a:t> 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9540000" y="6876975"/>
            <a:ext cx="504008" cy="432000"/>
          </a:xfrm>
          <a:prstGeom prst="rect">
            <a:avLst/>
          </a:prstGeom>
        </p:spPr>
        <p:txBody>
          <a:bodyPr vert="horz" wrap="none" lIns="36000" tIns="111600" rIns="36000" bIns="54000" rtlCol="0" anchor="ctr"/>
          <a:lstStyle>
            <a:lvl1pPr algn="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  <a:latin typeface="Gill Sans MT" pitchFamily="34" charset="0"/>
              </a:defRPr>
            </a:lvl1pPr>
          </a:lstStyle>
          <a:p>
            <a:fld id="{FF35ECD0-B1CE-4A1D-A317-31ED70F84A8B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7" r:id="rId2"/>
    <p:sldLayoutId id="2147483650" r:id="rId3"/>
    <p:sldLayoutId id="2147483676" r:id="rId4"/>
    <p:sldLayoutId id="2147483675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spd="med">
    <p:wipe dir="r"/>
  </p:transition>
  <p:hf hdr="0" ftr="0" dt="0"/>
  <p:txStyles>
    <p:titleStyle>
      <a:lvl1pPr algn="l" defTabSz="1066800" rtl="0" eaLnBrk="1" fontAlgn="base" hangingPunct="1">
        <a:spcBef>
          <a:spcPct val="0"/>
        </a:spcBef>
        <a:spcAft>
          <a:spcPct val="0"/>
        </a:spcAft>
        <a:defRPr sz="2800" b="1" baseline="0">
          <a:solidFill>
            <a:srgbClr val="607C8C"/>
          </a:solidFill>
          <a:latin typeface="+mj-lt"/>
          <a:ea typeface="+mj-ea"/>
          <a:cs typeface="+mj-cs"/>
        </a:defRPr>
      </a:lvl1pPr>
      <a:lvl2pPr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2pPr>
      <a:lvl3pPr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3pPr>
      <a:lvl4pPr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4pPr>
      <a:lvl5pPr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5pPr>
      <a:lvl6pPr marL="457200"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6pPr>
      <a:lvl7pPr marL="914400"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7pPr>
      <a:lvl8pPr marL="1371600"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8pPr>
      <a:lvl9pPr marL="1828800"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9pPr>
    </p:titleStyle>
    <p:bodyStyle>
      <a:lvl1pPr algn="l" defTabSz="1066800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chemeClr val="bg1"/>
        </a:buClr>
        <a:buSzPct val="25000"/>
        <a:buFont typeface="Arial" charset="0"/>
        <a:buChar char="‏"/>
        <a:defRPr sz="2200" b="0" i="0" u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309563" indent="-307975" algn="l" defTabSz="10668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Symbol" pitchFamily="18" charset="2"/>
        <a:buChar char="·"/>
        <a:defRPr sz="2200" b="0" i="0" u="none" baseline="0">
          <a:solidFill>
            <a:schemeClr val="tx1"/>
          </a:solidFill>
          <a:latin typeface="+mn-lt"/>
        </a:defRPr>
      </a:lvl2pPr>
      <a:lvl3pPr marL="647700" indent="-336550" algn="l" defTabSz="10668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b="0" i="0" u="none" baseline="0">
          <a:solidFill>
            <a:schemeClr val="tx1"/>
          </a:solidFill>
          <a:latin typeface="+mn-lt"/>
        </a:defRPr>
      </a:lvl3pPr>
      <a:lvl4pPr marL="1008063" indent="-358775" algn="l" defTabSz="10668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ð"/>
        <a:defRPr sz="1600" b="0" i="0" u="none" baseline="0">
          <a:solidFill>
            <a:schemeClr val="tx1"/>
          </a:solidFill>
          <a:latin typeface="+mn-lt"/>
        </a:defRPr>
      </a:lvl4pPr>
      <a:lvl5pPr marL="12938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sz="1600" b="0" i="0" u="none" baseline="0">
          <a:solidFill>
            <a:schemeClr val="tx1"/>
          </a:solidFill>
          <a:latin typeface="+mn-lt"/>
        </a:defRPr>
      </a:lvl5pPr>
      <a:lvl6pPr marL="17510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+mn-lt"/>
        </a:defRPr>
      </a:lvl6pPr>
      <a:lvl7pPr marL="22082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+mn-lt"/>
        </a:defRPr>
      </a:lvl7pPr>
      <a:lvl8pPr marL="26654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+mn-lt"/>
        </a:defRPr>
      </a:lvl8pPr>
      <a:lvl9pPr marL="31226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19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ransition spd="med">
    <p:wipe dir="r"/>
  </p:transition>
  <p:hf hdr="0" ftr="0" dt="0"/>
  <p:txStyles>
    <p:titleStyle>
      <a:lvl1pPr algn="l" defTabSz="1066800" rtl="0" eaLnBrk="1" fontAlgn="base" hangingPunct="1">
        <a:spcBef>
          <a:spcPct val="0"/>
        </a:spcBef>
        <a:spcAft>
          <a:spcPct val="0"/>
        </a:spcAft>
        <a:defRPr sz="2800" b="1" baseline="0">
          <a:solidFill>
            <a:srgbClr val="607C8C"/>
          </a:solidFill>
          <a:latin typeface="+mj-lt"/>
          <a:ea typeface="+mj-ea"/>
          <a:cs typeface="+mj-cs"/>
        </a:defRPr>
      </a:lvl1pPr>
      <a:lvl2pPr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2pPr>
      <a:lvl3pPr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3pPr>
      <a:lvl4pPr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4pPr>
      <a:lvl5pPr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5pPr>
      <a:lvl6pPr marL="457200"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6pPr>
      <a:lvl7pPr marL="914400"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7pPr>
      <a:lvl8pPr marL="1371600"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8pPr>
      <a:lvl9pPr marL="1828800" algn="l" defTabSz="10668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607C8C"/>
          </a:solidFill>
          <a:latin typeface="Arial" charset="0"/>
        </a:defRPr>
      </a:lvl9pPr>
    </p:titleStyle>
    <p:bodyStyle>
      <a:lvl1pPr algn="l" defTabSz="1066800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chemeClr val="bg1"/>
        </a:buClr>
        <a:buSzPct val="25000"/>
        <a:buFont typeface="Arial" charset="0"/>
        <a:buChar char="‏"/>
        <a:defRPr sz="2200" b="0" i="0" u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309563" indent="-307975" algn="l" defTabSz="10668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Symbol" pitchFamily="18" charset="2"/>
        <a:buChar char="·"/>
        <a:defRPr sz="2200" b="0" i="0" u="none" baseline="0">
          <a:solidFill>
            <a:schemeClr val="tx1"/>
          </a:solidFill>
          <a:latin typeface="+mn-lt"/>
        </a:defRPr>
      </a:lvl2pPr>
      <a:lvl3pPr marL="647700" indent="-336550" algn="l" defTabSz="10668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b="0" i="0" u="none" baseline="0">
          <a:solidFill>
            <a:schemeClr val="tx1"/>
          </a:solidFill>
          <a:latin typeface="+mn-lt"/>
        </a:defRPr>
      </a:lvl3pPr>
      <a:lvl4pPr marL="1008063" indent="-358775" algn="l" defTabSz="10668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ð"/>
        <a:defRPr sz="1600" b="0" i="0" u="none" baseline="0">
          <a:solidFill>
            <a:schemeClr val="tx1"/>
          </a:solidFill>
          <a:latin typeface="+mn-lt"/>
        </a:defRPr>
      </a:lvl4pPr>
      <a:lvl5pPr marL="12938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sz="1600" b="0" i="0" u="none" baseline="0">
          <a:solidFill>
            <a:schemeClr val="tx1"/>
          </a:solidFill>
          <a:latin typeface="+mn-lt"/>
        </a:defRPr>
      </a:lvl5pPr>
      <a:lvl6pPr marL="17510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+mn-lt"/>
        </a:defRPr>
      </a:lvl6pPr>
      <a:lvl7pPr marL="22082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+mn-lt"/>
        </a:defRPr>
      </a:lvl7pPr>
      <a:lvl8pPr marL="26654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+mn-lt"/>
        </a:defRPr>
      </a:lvl8pPr>
      <a:lvl9pPr marL="3122613" indent="-284163" algn="l" defTabSz="1066800" rtl="0" eaLnBrk="1" fontAlgn="base" hangingPunct="1">
        <a:spcBef>
          <a:spcPct val="20000"/>
        </a:spcBef>
        <a:spcAft>
          <a:spcPct val="0"/>
        </a:spcAft>
        <a:buChar char="»"/>
        <a:defRPr i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Familienergänzende Kinderbetreuung für den Vorschulbereich im Kanton Solothurn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CH" dirty="0"/>
              <a:t>Michael Marti, </a:t>
            </a:r>
            <a:r>
              <a:rPr lang="de-CH" dirty="0" err="1"/>
              <a:t>Ecoplan</a:t>
            </a:r>
            <a:endParaRPr lang="de-CH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t="-1" b="27784"/>
          <a:stretch/>
        </p:blipFill>
        <p:spPr>
          <a:xfrm>
            <a:off x="-2" y="1"/>
            <a:ext cx="10692000" cy="4121183"/>
          </a:xfrm>
          <a:prstGeom prst="rect">
            <a:avLst/>
          </a:prstGeom>
        </p:spPr>
      </p:pic>
      <p:sp>
        <p:nvSpPr>
          <p:cNvPr id="7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04424" y="5593342"/>
            <a:ext cx="9288000" cy="635561"/>
          </a:xfrm>
        </p:spPr>
        <p:txBody>
          <a:bodyPr/>
          <a:lstStyle/>
          <a:p>
            <a:r>
              <a:rPr lang="de-CH" dirty="0"/>
              <a:t>Präsentation Medienkonferenz</a:t>
            </a:r>
          </a:p>
        </p:txBody>
      </p:sp>
    </p:spTree>
    <p:extLst>
      <p:ext uri="{BB962C8B-B14F-4D97-AF65-F5344CB8AC3E}">
        <p14:creationId xmlns:p14="http://schemas.microsoft.com/office/powerpoint/2010/main" val="1458995729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Auftrag und Zielsetzungen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4294967295"/>
          </p:nvPr>
        </p:nvSpPr>
        <p:spPr>
          <a:xfrm>
            <a:off x="738188" y="1476375"/>
            <a:ext cx="9288000" cy="5184000"/>
          </a:xfrm>
        </p:spPr>
        <p:txBody>
          <a:bodyPr/>
          <a:lstStyle/>
          <a:p>
            <a:r>
              <a:rPr lang="de-CH" sz="2400" dirty="0"/>
              <a:t>Analyse im Auftrag des Amtes für soziale Sicherheit (ASO) zum Angebot an familienergänzender Kinderbetreuung im Vorschulbereich im Kanton Solothurn</a:t>
            </a:r>
          </a:p>
          <a:p>
            <a:r>
              <a:rPr lang="de-CH" sz="2400" dirty="0"/>
              <a:t>Zwei Zielsetzungen:</a:t>
            </a:r>
          </a:p>
          <a:p>
            <a:pPr lvl="1"/>
            <a:r>
              <a:rPr lang="de-CH" sz="2400" dirty="0"/>
              <a:t>Auslegeordnung zur heutigen Situation  </a:t>
            </a:r>
          </a:p>
          <a:p>
            <a:pPr lvl="1"/>
            <a:r>
              <a:rPr lang="de-CH" sz="2400" dirty="0"/>
              <a:t>Bedarfsabklärung mit Fachexperten/-innen, Gemeindevertretungen und wirtschaftlichen Vertretungen</a:t>
            </a:r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7956065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849901" y="-1147506"/>
            <a:ext cx="6993599" cy="993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43402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Empfehlung 1: Bereitstellung von subventionierten Betreuungsplätzen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000" dirty="0"/>
              <a:t>Möglichkeiten zur Steigerung von subventionierten Plätzen sowie deren Finanzierung sind zu klären 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Kinderbetreuung ist ein kommunales Leistungsfeld; entsprechend ist das Bereitstellen von subventionier-</a:t>
            </a:r>
            <a:r>
              <a:rPr lang="de-CH" sz="2000" dirty="0" err="1"/>
              <a:t>ten</a:t>
            </a:r>
            <a:r>
              <a:rPr lang="de-CH" sz="2000" dirty="0"/>
              <a:t> Plätzen Sache der Einwohnergemeinden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Aktuell Änderung des «Bundesgesetzes über Finanzhilfen für die familienergänzende Kinderbetreuung» zur Diskussion </a:t>
            </a:r>
          </a:p>
          <a:p>
            <a:pPr lvl="2"/>
            <a:r>
              <a:rPr lang="de-CH" dirty="0"/>
              <a:t>Kantonale und kommunale Subventionen sollen erhöht werden, um Kosten für die Eltern zu senken</a:t>
            </a:r>
          </a:p>
          <a:p>
            <a:pPr lvl="2"/>
            <a:r>
              <a:rPr lang="de-CH" dirty="0"/>
              <a:t>Betreuungsangebot soll besser auf die Bedürfnisse der Eltern abgestimmt werden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8" y="2844527"/>
            <a:ext cx="259173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290235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Empfehlung 2: Monitoring des Bedarfs im ländlichen Raum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de-CH" sz="2000" dirty="0"/>
              <a:t>Im ländlichen Raum sind Kindertagesstätten weniger verbreitet; die aktuellen Bedürfnisse der Eltern scheinen vorerst jedoch weitgehend gedeckt zu sein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Gesellschaftliche Entwicklungen führen zu veränderten Bedürfnissen =&gt; Monitoring des Bedarfs</a:t>
            </a:r>
          </a:p>
          <a:p>
            <a:pPr lvl="2"/>
            <a:r>
              <a:rPr lang="de-CH" dirty="0"/>
              <a:t>Niederschwellige Nachfrage der Gemeinden z.B. bei einer Spielgruppenanmeldung direkt bei den Eltern, ob ein Bedarf besteht </a:t>
            </a:r>
          </a:p>
          <a:p>
            <a:pPr lvl="2"/>
            <a:r>
              <a:rPr lang="de-CH" dirty="0"/>
              <a:t>So kann Bedarfsentwicklung über die Zeit beobachtet; bei Bedarf Einleitung entsprechender Massnahmen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Zentral: nicht nur nach dem Bedarf nach Kindertagesstätten gefragt wird, sondern auch nach ihrer ungefähren Zahlungsbereitschaft</a:t>
            </a:r>
          </a:p>
          <a:p>
            <a:pPr lvl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8" y="2556495"/>
            <a:ext cx="259228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56763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Empfehlung 3: Förderung von Tagesfamilien als alternative Betreuungsstruktur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endParaRPr lang="de-CH" sz="2000" dirty="0"/>
          </a:p>
          <a:p>
            <a:pPr lvl="1"/>
            <a:r>
              <a:rPr lang="de-CH" sz="2000" dirty="0"/>
              <a:t>Bestehende Angebote müssen einer breiteren Öffentlichkeit bekannt gemacht werden 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Kürzlich Lancierung eines gemeinsamen Projektes von VSEG und VTSO mit dem Ziel, den Bekanntheitsgrad des VTSO in den Gemeinden zu erhöhen. 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Eine finanzielle Beteiligung der Gemeinden zur Vergünstigung der Plätze scheint auch hier prüfenswert.</a:t>
            </a:r>
          </a:p>
          <a:p>
            <a:pPr lvl="1"/>
            <a:endParaRPr lang="de-CH" dirty="0"/>
          </a:p>
        </p:txBody>
      </p:sp>
      <p:pic>
        <p:nvPicPr>
          <p:cNvPr id="1026" name="Picture 2" descr="http://www.tagesfamilien-so.ch/fileadmin/clients/tagesfamilien-so.ch/template/tagesfamilien_so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913"/>
          <a:stretch/>
        </p:blipFill>
        <p:spPr bwMode="auto">
          <a:xfrm>
            <a:off x="738187" y="3204567"/>
            <a:ext cx="2540403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626410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Empfehlung 4: Systematische Weitergabe von Erfahrungen und Modellen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endParaRPr lang="de-CH" sz="2000" dirty="0"/>
          </a:p>
          <a:p>
            <a:pPr lvl="1"/>
            <a:r>
              <a:rPr lang="de-CH" sz="2000" dirty="0"/>
              <a:t>Gefässe fehlen, die eine systematische Sammlung und Weitergabe von Erfahrungen, Ideen, Modellen und Wissen im Bereich der familienergänzenden Kinderbetreuung ermöglichen 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Kanton kann hier Gemeinden mit einem Beratungsangebot gezielt unterstützen und ihnen verschiedene Modelle und Ideen aufzeigen 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Prüfung und allenfalls Förderung regionaler Zusammenarbeitsformen</a:t>
            </a:r>
            <a:endParaRPr lang="de-CH" sz="2000" strike="sngStrike" dirty="0">
              <a:solidFill>
                <a:srgbClr val="FF0000"/>
              </a:solidFill>
            </a:endParaRPr>
          </a:p>
          <a:p>
            <a:pPr lvl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8" y="2700511"/>
            <a:ext cx="2629148" cy="262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590538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8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Empfehlung 5: Begleitung im Bewilligungsverfahren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endParaRPr lang="de-CH" sz="2000" dirty="0"/>
          </a:p>
          <a:p>
            <a:pPr lvl="1"/>
            <a:r>
              <a:rPr lang="de-CH" sz="2000" dirty="0"/>
              <a:t>Gemäss Rückmeldung aus verschiedenen Interviews ist das Bewilligungsverfahren etwas kundenfreundlicher auszugestalten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Vorgängige Beurteilung der Liegenschaften und Räumlichkeiten durch die Bewilligungsbehörde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Frühzeitige Abwägung, welche Massnahmen für die Bewilligung der Räumlichkeiten – mit welchen Kostenfolgen – zu ergreifen sind</a:t>
            </a:r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9" y="2628503"/>
            <a:ext cx="2688300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11624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5ECD0-B1CE-4A1D-A317-31ED70F84A8B}" type="slidenum">
              <a:rPr lang="de-CH" smtClean="0"/>
              <a:pPr/>
              <a:t>9</a:t>
            </a:fld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Empfehlung 6: Information über kantonale Richtlinien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endParaRPr lang="de-CH" sz="2000" dirty="0"/>
          </a:p>
          <a:p>
            <a:pPr lvl="1"/>
            <a:r>
              <a:rPr lang="de-CH" sz="2000" dirty="0"/>
              <a:t>Bauliche Vorgaben stellen teilweise eine hohe Hürde für die Errichtung von Betreuungsplätzen dar</a:t>
            </a:r>
          </a:p>
          <a:p>
            <a:pPr lvl="1"/>
            <a:endParaRPr lang="de-CH" sz="2000" dirty="0"/>
          </a:p>
          <a:p>
            <a:pPr lvl="1"/>
            <a:r>
              <a:rPr lang="de-CH" sz="2000" dirty="0"/>
              <a:t>Das ASO hat die kantonalen Richtlinien geprüft und diese bereits wesentlich vereinfacht; die Anpassungen sind noch zu wenig bekannt</a:t>
            </a:r>
          </a:p>
          <a:p>
            <a:pPr marL="1588" lvl="1" indent="0">
              <a:buNone/>
            </a:pPr>
            <a:r>
              <a:rPr lang="de-CH" sz="2000" dirty="0"/>
              <a:t> </a:t>
            </a:r>
          </a:p>
          <a:p>
            <a:pPr lvl="1"/>
            <a:r>
              <a:rPr lang="de-CH" sz="2000" dirty="0"/>
              <a:t>Informationen für Gemeinden und weitere interessierte Kreise ist wichtig, so dass Betreuungsangebote nicht aufgrund vermeintlich (zu) strenger Vorgaben scheitern 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8" y="3132559"/>
            <a:ext cx="2484276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4265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Blank">
  <a:themeElements>
    <a:clrScheme name="Ecoplan 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5F7E8F"/>
      </a:accent1>
      <a:accent2>
        <a:srgbClr val="A95D75"/>
      </a:accent2>
      <a:accent3>
        <a:srgbClr val="C8A873"/>
      </a:accent3>
      <a:accent4>
        <a:srgbClr val="709870"/>
      </a:accent4>
      <a:accent5>
        <a:srgbClr val="837364"/>
      </a:accent5>
      <a:accent6>
        <a:srgbClr val="000000"/>
      </a:accent6>
      <a:hlink>
        <a:srgbClr val="0042C7"/>
      </a:hlink>
      <a:folHlink>
        <a:srgbClr val="FF0000"/>
      </a:folHlink>
    </a:clrScheme>
    <a:fontScheme name="Präsentation_Ecoplan_animie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8FA5B1"/>
        </a:solidFill>
        <a:ln>
          <a:noFill/>
        </a:ln>
        <a:effectLst/>
      </a:spPr>
      <a:bodyPr wrap="none" anchor="t"/>
      <a:lstStyle>
        <a:defPPr>
          <a:defRPr sz="1200" dirty="0"/>
        </a:defPPr>
      </a:lstStyle>
    </a:spDef>
  </a:objectDefaults>
  <a:extraClrSchemeLst>
    <a:extraClrScheme>
      <a:clrScheme name="Präsentation_Ecoplan_animiert 1">
        <a:dk1>
          <a:srgbClr val="000000"/>
        </a:dk1>
        <a:lt1>
          <a:srgbClr val="FFFFFF"/>
        </a:lt1>
        <a:dk2>
          <a:srgbClr val="607C8C"/>
        </a:dk2>
        <a:lt2>
          <a:srgbClr val="808080"/>
        </a:lt2>
        <a:accent1>
          <a:srgbClr val="FFFF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0000"/>
        </a:accent6>
        <a:hlink>
          <a:srgbClr val="7A95A4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784C4BAB-875D-45D0-9F77-9CFB99992773}" vid="{299248C1-6930-4C31-B820-745BE0788922}"/>
    </a:ext>
  </a:extLst>
</a:theme>
</file>

<file path=ppt/theme/theme2.xml><?xml version="1.0" encoding="utf-8"?>
<a:theme xmlns:a="http://schemas.openxmlformats.org/drawingml/2006/main" name="Schwarzfolie">
  <a:themeElements>
    <a:clrScheme name="Ecoplan 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5F7E8F"/>
      </a:accent1>
      <a:accent2>
        <a:srgbClr val="A95D75"/>
      </a:accent2>
      <a:accent3>
        <a:srgbClr val="C8A873"/>
      </a:accent3>
      <a:accent4>
        <a:srgbClr val="709870"/>
      </a:accent4>
      <a:accent5>
        <a:srgbClr val="837364"/>
      </a:accent5>
      <a:accent6>
        <a:srgbClr val="000000"/>
      </a:accent6>
      <a:hlink>
        <a:srgbClr val="0042C7"/>
      </a:hlink>
      <a:folHlink>
        <a:srgbClr val="FF0000"/>
      </a:folHlink>
    </a:clrScheme>
    <a:fontScheme name="Präsentation_Ecoplan_animie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8FA5B1"/>
        </a:solidFill>
        <a:ln>
          <a:noFill/>
        </a:ln>
        <a:effectLst/>
      </a:spPr>
      <a:bodyPr wrap="none" anchor="t"/>
      <a:lstStyle>
        <a:defPPr>
          <a:defRPr sz="1200" dirty="0"/>
        </a:defPPr>
      </a:lstStyle>
    </a:spDef>
  </a:objectDefaults>
  <a:extraClrSchemeLst>
    <a:extraClrScheme>
      <a:clrScheme name="Präsentation_Ecoplan_animiert 1">
        <a:dk1>
          <a:srgbClr val="000000"/>
        </a:dk1>
        <a:lt1>
          <a:srgbClr val="FFFFFF"/>
        </a:lt1>
        <a:dk2>
          <a:srgbClr val="607C8C"/>
        </a:dk2>
        <a:lt2>
          <a:srgbClr val="808080"/>
        </a:lt2>
        <a:accent1>
          <a:srgbClr val="FFFF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0000"/>
        </a:accent6>
        <a:hlink>
          <a:srgbClr val="7A95A4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784C4BAB-875D-45D0-9F77-9CFB99992773}" vid="{5066E210-5E5A-47BF-8F41-7D1A4BC705A0}"/>
    </a:ext>
  </a:ext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441</Words>
  <Application>Microsoft Office PowerPoint</Application>
  <PresentationFormat>Benutzerdefiniert</PresentationFormat>
  <Paragraphs>60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Gill Sans MT</vt:lpstr>
      <vt:lpstr>Symbol</vt:lpstr>
      <vt:lpstr>Times New Roman</vt:lpstr>
      <vt:lpstr>Wingdings</vt:lpstr>
      <vt:lpstr>Blank</vt:lpstr>
      <vt:lpstr>Schwarzfolie</vt:lpstr>
      <vt:lpstr>Familienergänzende Kinderbetreuung für den Vorschulbereich im Kanton Solothurn</vt:lpstr>
      <vt:lpstr>Auftrag und Zielsetzungen</vt:lpstr>
      <vt:lpstr>PowerPoint-Präsentation</vt:lpstr>
      <vt:lpstr>Empfehlung 1: Bereitstellung von subventionierten Betreuungsplätzen</vt:lpstr>
      <vt:lpstr>Empfehlung 2: Monitoring des Bedarfs im ländlichen Raum</vt:lpstr>
      <vt:lpstr>Empfehlung 3: Förderung von Tagesfamilien als alternative Betreuungsstruktur</vt:lpstr>
      <vt:lpstr>Empfehlung 4: Systematische Weitergabe von Erfahrungen und Modellen</vt:lpstr>
      <vt:lpstr>Empfehlung 5: Begleitung im Bewilligungsverfahren</vt:lpstr>
      <vt:lpstr>Empfehlung 6: Information über kantonale Richtlinien</vt:lpstr>
    </vt:vector>
  </TitlesOfParts>
  <Company>Ecoplan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Marti</dc:creator>
  <cp:lastModifiedBy>Michael Marti</cp:lastModifiedBy>
  <cp:revision>25</cp:revision>
  <cp:lastPrinted>2012-06-06T12:43:33Z</cp:lastPrinted>
  <dcterms:created xsi:type="dcterms:W3CDTF">2016-06-25T19:50:56Z</dcterms:created>
  <dcterms:modified xsi:type="dcterms:W3CDTF">2016-06-27T07:58:01Z</dcterms:modified>
</cp:coreProperties>
</file>