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6" r:id="rId3"/>
    <p:sldId id="280" r:id="rId4"/>
    <p:sldId id="259" r:id="rId5"/>
    <p:sldId id="269" r:id="rId6"/>
    <p:sldId id="267" r:id="rId7"/>
    <p:sldId id="278" r:id="rId8"/>
    <p:sldId id="265" r:id="rId9"/>
    <p:sldId id="264" r:id="rId10"/>
    <p:sldId id="283" r:id="rId11"/>
    <p:sldId id="271" r:id="rId12"/>
    <p:sldId id="279" r:id="rId13"/>
    <p:sldId id="276" r:id="rId14"/>
    <p:sldId id="274" r:id="rId15"/>
  </p:sldIdLst>
  <p:sldSz cx="12192000" cy="6858000"/>
  <p:notesSz cx="6718300" cy="9855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B22"/>
    <a:srgbClr val="E1D700"/>
    <a:srgbClr val="9ACD32"/>
    <a:srgbClr val="104E8B"/>
    <a:srgbClr val="00B2EE"/>
    <a:srgbClr val="CC0000"/>
    <a:srgbClr val="FF8C00"/>
    <a:srgbClr val="8A8A8A"/>
    <a:srgbClr val="D60100"/>
    <a:srgbClr val="FF0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39" autoAdjust="0"/>
  </p:normalViewPr>
  <p:slideViewPr>
    <p:cSldViewPr snapToGrid="0" showGuides="1">
      <p:cViewPr varScale="1">
        <p:scale>
          <a:sx n="104" d="100"/>
          <a:sy n="104" d="100"/>
        </p:scale>
        <p:origin x="87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-3336" y="-10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C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EBB-4DD0-B5B6-A99138F803AB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EBB-4DD0-B5B6-A99138F803AB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DEBB-4DD0-B5B6-A99138F803AB}"/>
              </c:ext>
            </c:extLst>
          </c:dPt>
          <c:dPt>
            <c:idx val="3"/>
            <c:bubble3D val="0"/>
            <c:spPr>
              <a:solidFill>
                <a:srgbClr val="104E8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DEBB-4DD0-B5B6-A99138F803AB}"/>
              </c:ext>
            </c:extLst>
          </c:dPt>
          <c:dPt>
            <c:idx val="4"/>
            <c:bubble3D val="0"/>
            <c:spPr>
              <a:solidFill>
                <a:srgbClr val="00B2E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DEBB-4DD0-B5B6-A99138F803AB}"/>
              </c:ext>
            </c:extLst>
          </c:dPt>
          <c:dPt>
            <c:idx val="5"/>
            <c:bubble3D val="0"/>
            <c:spPr>
              <a:solidFill>
                <a:srgbClr val="FF8C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DEBB-4DD0-B5B6-A99138F803AB}"/>
              </c:ext>
            </c:extLst>
          </c:dPt>
          <c:dPt>
            <c:idx val="6"/>
            <c:bubble3D val="0"/>
            <c:spPr>
              <a:solidFill>
                <a:srgbClr val="E1D7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DEBB-4DD0-B5B6-A99138F803AB}"/>
              </c:ext>
            </c:extLst>
          </c:dPt>
          <c:dPt>
            <c:idx val="7"/>
            <c:bubble3D val="0"/>
            <c:spPr>
              <a:solidFill>
                <a:srgbClr val="228B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DEBB-4DD0-B5B6-A99138F803AB}"/>
              </c:ext>
            </c:extLst>
          </c:dPt>
          <c:dPt>
            <c:idx val="8"/>
            <c:bubble3D val="0"/>
            <c:spPr>
              <a:solidFill>
                <a:srgbClr val="9ACD3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DEBB-4DD0-B5B6-A99138F803AB}"/>
              </c:ext>
            </c:extLst>
          </c:dPt>
          <c:cat>
            <c:strRef>
              <c:f>Tabelle1!$A$2:$A$10</c:f>
              <c:strCache>
                <c:ptCount val="9"/>
                <c:pt idx="0">
                  <c:v>Beispieltext</c:v>
                </c:pt>
                <c:pt idx="1">
                  <c:v>Beispieltext</c:v>
                </c:pt>
                <c:pt idx="2">
                  <c:v>Beispieltext</c:v>
                </c:pt>
                <c:pt idx="3">
                  <c:v>Beispieltext</c:v>
                </c:pt>
                <c:pt idx="4">
                  <c:v>Beispieltext</c:v>
                </c:pt>
                <c:pt idx="5">
                  <c:v>Beispieltext</c:v>
                </c:pt>
                <c:pt idx="6">
                  <c:v>Beispieltext</c:v>
                </c:pt>
                <c:pt idx="7">
                  <c:v>Beispieltext</c:v>
                </c:pt>
                <c:pt idx="8">
                  <c:v>Beispieltext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  <c:pt idx="6">
                  <c:v>4.2</c:v>
                </c:pt>
                <c:pt idx="7">
                  <c:v>4.2</c:v>
                </c:pt>
                <c:pt idx="8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EBB-4DD0-B5B6-A99138F80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A926A-AC19-4323-87C2-7E3D049DD141}" type="datetimeFigureOut">
              <a:rPr lang="de-CH" smtClean="0"/>
              <a:t>20.11.2025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86DC-4FF0-4CC2-A86A-D30D273AA0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899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6A031-3A11-49AF-9F9E-7D3C814D9620}" type="datetimeFigureOut">
              <a:rPr lang="de-CH" smtClean="0"/>
              <a:t>20.11.2025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DF2B5-A586-46FD-BE30-8E0767803F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667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828000"/>
            <a:ext cx="12192000" cy="519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729678" y="3067755"/>
            <a:ext cx="936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KantonS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47442" y="259861"/>
            <a:ext cx="3049200" cy="279564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19999" y="1272024"/>
            <a:ext cx="10757625" cy="1332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4800"/>
              </a:lnSpc>
              <a:buNone/>
              <a:defRPr sz="4000" b="1" i="1">
                <a:solidFill>
                  <a:schemeClr val="bg1"/>
                </a:solidFill>
                <a:latin typeface="Frutiger LT Com 55 Roman" panose="020B0503030504020204" pitchFamily="34" charset="0"/>
              </a:defRPr>
            </a:lvl1pPr>
            <a:lvl2pPr marL="216000" indent="0">
              <a:buNone/>
              <a:defRPr sz="4000" b="1" i="1"/>
            </a:lvl2pPr>
            <a:lvl3pPr marL="432000" indent="0">
              <a:buNone/>
              <a:defRPr b="1" i="1"/>
            </a:lvl3pPr>
            <a:lvl4pPr marL="648000" indent="0">
              <a:buNone/>
              <a:defRPr b="1" i="1"/>
            </a:lvl4pPr>
            <a:lvl5pPr marL="936000" indent="0">
              <a:buNone/>
              <a:defRPr b="1" i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91" y="4548771"/>
            <a:ext cx="3311265" cy="2156827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20000" y="4395028"/>
            <a:ext cx="58470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b="1" i="1" dirty="0">
                <a:solidFill>
                  <a:schemeClr val="bg1"/>
                </a:solidFill>
                <a:latin typeface="Frutiger LT Com 55 Roman" panose="020B0503030504020204" pitchFamily="34" charset="0"/>
              </a:rPr>
              <a:t>Amt für Verkehr</a:t>
            </a:r>
            <a:r>
              <a:rPr lang="de-CH" sz="2400" b="1" i="1" baseline="0" dirty="0">
                <a:solidFill>
                  <a:schemeClr val="bg1"/>
                </a:solidFill>
                <a:latin typeface="Frutiger LT Com 55 Roman" panose="020B0503030504020204" pitchFamily="34" charset="0"/>
              </a:rPr>
              <a:t> und Tiefbau</a:t>
            </a:r>
          </a:p>
          <a:p>
            <a:r>
              <a:rPr lang="de-CH" sz="2400" b="0" i="1" baseline="0" dirty="0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rPr>
              <a:t>avt.so.ch</a:t>
            </a:r>
            <a:endParaRPr lang="de-CH" sz="2400" b="0" i="1" dirty="0">
              <a:solidFill>
                <a:schemeClr val="bg1"/>
              </a:solidFill>
              <a:latin typeface="Frutiger LT Com 55 Roman" panose="020B0503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57600"/>
            <a:ext cx="9359900" cy="38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Frutiger LT Com 55 Roman" panose="020B0503030504020204" pitchFamily="34" charset="0"/>
              </a:defRPr>
            </a:lvl1pPr>
            <a:lvl2pPr marL="216000" indent="0">
              <a:buNone/>
              <a:defRPr b="1" i="1">
                <a:solidFill>
                  <a:schemeClr val="bg1"/>
                </a:solidFill>
                <a:latin typeface="Frutiger LT Com 55 Roman" panose="020B0503030504020204" pitchFamily="34" charset="0"/>
              </a:defRPr>
            </a:lvl2pPr>
            <a:lvl3pPr marL="432000" indent="0">
              <a:buNone/>
              <a:defRPr b="1" i="1">
                <a:solidFill>
                  <a:schemeClr val="bg1"/>
                </a:solidFill>
                <a:latin typeface="Frutiger LT Com 55 Roman" panose="020B0503030504020204" pitchFamily="34" charset="0"/>
              </a:defRPr>
            </a:lvl3pPr>
            <a:lvl4pPr marL="648000" indent="0">
              <a:buNone/>
              <a:defRPr b="1" i="1">
                <a:solidFill>
                  <a:schemeClr val="bg1"/>
                </a:solidFill>
                <a:latin typeface="Frutiger LT Com 55 Roman" panose="020B0503030504020204" pitchFamily="34" charset="0"/>
              </a:defRPr>
            </a:lvl4pPr>
            <a:lvl5pPr marL="936000" indent="0">
              <a:buNone/>
              <a:defRPr b="1" i="1">
                <a:solidFill>
                  <a:schemeClr val="bg1"/>
                </a:solidFill>
                <a:latin typeface="Frutiger LT Com 55 Roman" panose="020B0503030504020204" pitchFamily="34" charset="0"/>
              </a:defRPr>
            </a:lvl5pPr>
          </a:lstStyle>
          <a:p>
            <a:pPr lvl="0"/>
            <a:r>
              <a:rPr lang="de-DE" dirty="0"/>
              <a:t>Datum, Name Referent (optional)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411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720000" y="3060000"/>
            <a:ext cx="5527497" cy="29649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rtl="0">
              <a:lnSpc>
                <a:spcPts val="2800"/>
              </a:lnSpc>
            </a:pPr>
            <a:r>
              <a:rPr lang="de-CH" sz="2200" b="1" i="1" dirty="0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rPr>
              <a:t>Amt für Verkehr und Tiefbau</a:t>
            </a:r>
          </a:p>
          <a:p>
            <a:pPr rtl="0">
              <a:lnSpc>
                <a:spcPts val="2800"/>
              </a:lnSpc>
            </a:pPr>
            <a:endParaRPr lang="de-DE" sz="2200" dirty="0">
              <a:solidFill>
                <a:schemeClr val="bg1"/>
              </a:solidFill>
              <a:latin typeface="Frutiger LT Com 55 Roman" panose="020B0503030504020204" pitchFamily="34" charset="0"/>
              <a:cs typeface="Arial" panose="020B0604020202020204" pitchFamily="34" charset="0"/>
            </a:endParaRPr>
          </a:p>
          <a:p>
            <a:pPr rtl="0">
              <a:lnSpc>
                <a:spcPts val="2800"/>
              </a:lnSpc>
            </a:pPr>
            <a:r>
              <a:rPr lang="de-DE" sz="2200" i="1" dirty="0" err="1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rPr>
              <a:t>Rötihof</a:t>
            </a:r>
            <a:endParaRPr lang="de-DE" sz="2200" i="1" dirty="0">
              <a:solidFill>
                <a:schemeClr val="bg1"/>
              </a:solidFill>
              <a:latin typeface="Frutiger LT Com 55 Roman" panose="020B0503030504020204" pitchFamily="34" charset="0"/>
              <a:cs typeface="Arial" panose="020B0604020202020204" pitchFamily="34" charset="0"/>
            </a:endParaRPr>
          </a:p>
          <a:p>
            <a:pPr rtl="0">
              <a:lnSpc>
                <a:spcPts val="2800"/>
              </a:lnSpc>
            </a:pPr>
            <a:r>
              <a:rPr lang="de-DE" sz="2200" i="1" dirty="0" err="1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rPr>
              <a:t>Werkhofstrasse</a:t>
            </a:r>
            <a:r>
              <a:rPr lang="de-DE" sz="2200" i="1" dirty="0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rPr>
              <a:t> 65</a:t>
            </a:r>
          </a:p>
          <a:p>
            <a:pPr rtl="0">
              <a:lnSpc>
                <a:spcPts val="2800"/>
              </a:lnSpc>
            </a:pPr>
            <a:r>
              <a:rPr lang="de-DE" sz="2200" i="1" dirty="0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rPr>
              <a:t>4509 Solothurn</a:t>
            </a:r>
          </a:p>
          <a:p>
            <a:pPr rtl="0">
              <a:lnSpc>
                <a:spcPts val="2800"/>
              </a:lnSpc>
            </a:pPr>
            <a:r>
              <a:rPr lang="nb-NO" sz="2200" i="1" dirty="0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rPr>
              <a:t>Telefon 032 627 26 33</a:t>
            </a:r>
          </a:p>
          <a:p>
            <a:pPr rtl="0">
              <a:lnSpc>
                <a:spcPts val="2800"/>
              </a:lnSpc>
            </a:pPr>
            <a:r>
              <a:rPr lang="de-DE" sz="2200" i="1" dirty="0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rPr>
              <a:t>avt@bd.so.ch</a:t>
            </a:r>
          </a:p>
          <a:p>
            <a:pPr rtl="0">
              <a:lnSpc>
                <a:spcPts val="2800"/>
              </a:lnSpc>
            </a:pPr>
            <a:r>
              <a:rPr lang="de-DE" sz="2200" i="1" dirty="0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rPr>
              <a:t>avt.so.ch</a:t>
            </a:r>
            <a:endParaRPr lang="de-CH" sz="2200" i="1" dirty="0">
              <a:solidFill>
                <a:schemeClr val="bg1"/>
              </a:solidFill>
              <a:latin typeface="Frutiger LT Com 55 Roman" panose="020B0503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19999" y="1170000"/>
            <a:ext cx="10757625" cy="1891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000" b="1" i="1">
                <a:solidFill>
                  <a:schemeClr val="bg1"/>
                </a:solidFill>
                <a:latin typeface="Frutiger LT Com 55 Roman" panose="020B0503030504020204" pitchFamily="34" charset="0"/>
              </a:defRPr>
            </a:lvl1pPr>
            <a:lvl2pPr marL="216000" indent="0">
              <a:buNone/>
              <a:defRPr sz="4000" b="1" i="1"/>
            </a:lvl2pPr>
            <a:lvl3pPr marL="432000" indent="0">
              <a:buNone/>
              <a:defRPr b="1" i="1"/>
            </a:lvl3pPr>
            <a:lvl4pPr marL="648000" indent="0">
              <a:buNone/>
              <a:defRPr b="1" i="1"/>
            </a:lvl4pPr>
            <a:lvl5pPr marL="936000" indent="0">
              <a:buNone/>
              <a:defRPr b="1" i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92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19999" y="1170000"/>
            <a:ext cx="10757625" cy="274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000" b="1" i="1">
                <a:solidFill>
                  <a:schemeClr val="bg1"/>
                </a:solidFill>
                <a:latin typeface="Frutiger LT Com 55 Roman" panose="020B0503030504020204" pitchFamily="34" charset="0"/>
                <a:cs typeface="Arial" panose="020B0604020202020204" pitchFamily="34" charset="0"/>
              </a:defRPr>
            </a:lvl1pPr>
            <a:lvl2pPr marL="216000" indent="0">
              <a:buNone/>
              <a:defRPr sz="4000" b="1" i="1"/>
            </a:lvl2pPr>
            <a:lvl3pPr marL="432000" indent="0">
              <a:buNone/>
              <a:defRPr b="1" i="1"/>
            </a:lvl3pPr>
            <a:lvl4pPr marL="648000" indent="0">
              <a:buNone/>
              <a:defRPr b="1" i="1"/>
            </a:lvl4pPr>
            <a:lvl5pPr marL="936000" indent="0">
              <a:buNone/>
              <a:defRPr b="1" i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06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, 1-spalit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828001"/>
            <a:ext cx="10752001" cy="76449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Datum, Amt für Verkehr und Tiefbau Kanton Solothurn, 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719192" y="1800000"/>
            <a:ext cx="107532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1pPr>
            <a:lvl2pPr marL="216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2pPr>
            <a:lvl3pPr marL="432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3pPr>
            <a:lvl4pPr marL="648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4pPr>
            <a:lvl5pPr marL="936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004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,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828001"/>
            <a:ext cx="10752001" cy="76449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Datum, Amt für Verkehr und Tiefbau Kanton Solothurn, 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720000" y="1800000"/>
            <a:ext cx="10753200" cy="406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16000">
              <a:lnSpc>
                <a:spcPct val="100000"/>
              </a:lnSpc>
              <a:spcBef>
                <a:spcPts val="0"/>
              </a:spcBef>
              <a:defRPr sz="1400"/>
            </a:lvl2pPr>
            <a:lvl3pPr marL="432000" indent="-216000">
              <a:lnSpc>
                <a:spcPct val="100000"/>
              </a:lnSpc>
              <a:spcBef>
                <a:spcPts val="0"/>
              </a:spcBef>
              <a:defRPr sz="1400"/>
            </a:lvl3pPr>
            <a:lvl4pPr marL="648000" indent="-216000">
              <a:lnSpc>
                <a:spcPct val="100000"/>
              </a:lnSpc>
              <a:spcBef>
                <a:spcPts val="0"/>
              </a:spcBef>
              <a:defRPr sz="1400"/>
            </a:lvl4pPr>
            <a:lvl5pPr marL="864000" indent="-216000">
              <a:spcBef>
                <a:spcPts val="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63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, 2-spalit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828001"/>
            <a:ext cx="10752001" cy="76449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Datum, Amt für Verkehr und Tiefbau Kanton Solothurn, 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720000" y="1800000"/>
            <a:ext cx="50148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1pPr>
            <a:lvl2pPr marL="216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2pPr>
            <a:lvl3pPr marL="432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3pPr>
            <a:lvl4pPr marL="648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4pPr>
            <a:lvl5pPr marL="936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454800" y="1800000"/>
            <a:ext cx="50148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1pPr>
            <a:lvl2pPr marL="216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2pPr>
            <a:lvl3pPr marL="432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3pPr>
            <a:lvl4pPr marL="648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4pPr>
            <a:lvl5pPr marL="936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683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rechts, 2-spalit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828001"/>
            <a:ext cx="10752001" cy="76449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Datum, Amt für Verkehr und Tiefbau Kanton Solothurn, 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720000" y="1800000"/>
            <a:ext cx="50148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0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60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6454800" y="1800000"/>
            <a:ext cx="50148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87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links,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828001"/>
            <a:ext cx="10752001" cy="76449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Datum, Amt für Verkehr und Tiefbau Kanton Solothurn, 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454800" y="1800000"/>
            <a:ext cx="50148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1pPr>
            <a:lvl2pPr marL="216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2pPr>
            <a:lvl3pPr marL="432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3pPr>
            <a:lvl4pPr marL="648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4pPr>
            <a:lvl5pPr marL="936000" indent="0">
              <a:buNone/>
              <a:defRPr>
                <a:latin typeface="Frutiger LT Com 55 Roman" panose="020B0503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720000" y="1800000"/>
            <a:ext cx="50148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525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er,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828001"/>
            <a:ext cx="10752001" cy="764493"/>
          </a:xfrm>
        </p:spPr>
        <p:txBody>
          <a:bodyPr/>
          <a:lstStyle>
            <a:lvl1pPr>
              <a:defRPr i="0"/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Datum, Amt für Verkehr und Tiefbau Kanton Solothurn, 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720000" y="1800000"/>
            <a:ext cx="50148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4"/>
          </p:nvPr>
        </p:nvSpPr>
        <p:spPr>
          <a:xfrm>
            <a:off x="6454800" y="1800000"/>
            <a:ext cx="50148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771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Datum, Amt für Verkehr und Tiefbau Kanton Solothurn, Titel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738525" y="828000"/>
            <a:ext cx="10749600" cy="519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377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9999" y="828001"/>
            <a:ext cx="10752001" cy="7233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Titel durch Klicken 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9999" y="6386400"/>
            <a:ext cx="9313200" cy="154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CH" sz="1000" smtClean="0">
                <a:latin typeface="Frutiger LT Com 55 Roman" panose="020B0503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Datum, Amt für Verkehr und Tiefbau Kanton Solothurn, Titel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3200" y="6386400"/>
            <a:ext cx="72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Frutiger LT Com 55 Roman" panose="020B0503030504020204" pitchFamily="34" charset="0"/>
                <a:cs typeface="Arial" panose="020B0604020202020204" pitchFamily="34" charset="0"/>
              </a:defRPr>
            </a:lvl1pPr>
          </a:lstStyle>
          <a:p>
            <a:fld id="{B76A7959-7CE3-45D8-9310-068A758BE54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 descr="KantonS_Logo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9312000" y="328058"/>
            <a:ext cx="2160000" cy="198038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55009"/>
            <a:ext cx="1075372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9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3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Frutiger LT Com 55 Roman" panose="020B0503030504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16000" algn="l" defTabSz="9144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orient="horz" pos="2737" userDrawn="1">
          <p15:clr>
            <a:srgbClr val="F26B43"/>
          </p15:clr>
        </p15:guide>
        <p15:guide id="3" orient="horz" pos="3521" userDrawn="1">
          <p15:clr>
            <a:srgbClr val="F26B43"/>
          </p15:clr>
        </p15:guide>
        <p15:guide id="4" orient="horz" pos="1448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  <p15:guide id="7" orient="horz" pos="1706" userDrawn="1">
          <p15:clr>
            <a:srgbClr val="547EBF"/>
          </p15:clr>
        </p15:guide>
        <p15:guide id="8" orient="horz" pos="2611" userDrawn="1">
          <p15:clr>
            <a:srgbClr val="547EBF"/>
          </p15:clr>
        </p15:guide>
        <p15:guide id="9" orient="horz" pos="3249" userDrawn="1">
          <p15:clr>
            <a:srgbClr val="547EBF"/>
          </p15:clr>
        </p15:guide>
        <p15:guide id="10" orient="horz" pos="4178" userDrawn="1">
          <p15:clr>
            <a:srgbClr val="547EBF"/>
          </p15:clr>
        </p15:guide>
        <p15:guide id="11" pos="7378" userDrawn="1">
          <p15:clr>
            <a:srgbClr val="F26B43"/>
          </p15:clr>
        </p15:guide>
        <p15:guide id="12" pos="6312" userDrawn="1">
          <p15:clr>
            <a:srgbClr val="F26B43"/>
          </p15:clr>
        </p15:guide>
        <p15:guide id="13" pos="5110" userDrawn="1">
          <p15:clr>
            <a:srgbClr val="F26B43"/>
          </p15:clr>
        </p15:guide>
        <p15:guide id="14" pos="3772" userDrawn="1">
          <p15:clr>
            <a:srgbClr val="F26B43"/>
          </p15:clr>
        </p15:guide>
        <p15:guide id="15" pos="3908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1368" userDrawn="1">
          <p15:clr>
            <a:srgbClr val="F26B43"/>
          </p15:clr>
        </p15:guide>
        <p15:guide id="18" pos="302" userDrawn="1">
          <p15:clr>
            <a:srgbClr val="F26B43"/>
          </p15:clr>
        </p15:guide>
        <p15:guide id="19" orient="horz" pos="4020" userDrawn="1">
          <p15:clr>
            <a:srgbClr val="F26B43"/>
          </p15:clr>
        </p15:guide>
        <p15:guide id="20" pos="5927" userDrawn="1">
          <p15:clr>
            <a:srgbClr val="547EBF"/>
          </p15:clr>
        </p15:guide>
        <p15:guide id="21" pos="3182" userDrawn="1">
          <p15:clr>
            <a:srgbClr val="547EBF"/>
          </p15:clr>
        </p15:guide>
        <p15:guide id="22" pos="1731" userDrawn="1">
          <p15:clr>
            <a:srgbClr val="547EBF"/>
          </p15:clr>
        </p15:guide>
        <p15:guide id="23" pos="1504" userDrawn="1">
          <p15:clr>
            <a:srgbClr val="F26B43"/>
          </p15:clr>
        </p15:guide>
        <p15:guide id="24" pos="1617" userDrawn="1">
          <p15:clr>
            <a:srgbClr val="547EBF"/>
          </p15:clr>
        </p15:guide>
        <p15:guide id="25" pos="3046" userDrawn="1">
          <p15:clr>
            <a:srgbClr val="547EBF"/>
          </p15:clr>
        </p15:guide>
        <p15:guide id="26" orient="horz" pos="595" userDrawn="1">
          <p15:clr>
            <a:srgbClr val="5ACBF0"/>
          </p15:clr>
        </p15:guide>
        <p15:guide id="27" pos="4498" userDrawn="1">
          <p15:clr>
            <a:srgbClr val="547EBF"/>
          </p15:clr>
        </p15:guide>
        <p15:guide id="28" pos="4611" userDrawn="1">
          <p15:clr>
            <a:srgbClr val="547EBF"/>
          </p15:clr>
        </p15:guide>
        <p15:guide id="29" pos="6176" userDrawn="1">
          <p15:clr>
            <a:srgbClr val="547EBF"/>
          </p15:clr>
        </p15:guide>
        <p15:guide id="30" pos="6063" userDrawn="1">
          <p15:clr>
            <a:srgbClr val="547EBF"/>
          </p15:clr>
        </p15:guide>
        <p15:guide id="31" pos="4974" userDrawn="1">
          <p15:clr>
            <a:srgbClr val="F26B43"/>
          </p15:clr>
        </p15:guide>
        <p15:guide id="32" pos="2706" userDrawn="1">
          <p15:clr>
            <a:srgbClr val="F26B43"/>
          </p15:clr>
        </p15:guide>
        <p15:guide id="33" orient="horz" pos="3385" userDrawn="1">
          <p15:clr>
            <a:srgbClr val="547EBF"/>
          </p15:clr>
        </p15:guide>
        <p15:guide id="34" orient="horz" pos="2863" userDrawn="1">
          <p15:clr>
            <a:srgbClr val="F26B43"/>
          </p15:clr>
        </p15:guide>
        <p15:guide id="35" orient="horz" pos="2092" userDrawn="1">
          <p15:clr>
            <a:srgbClr val="F26B43"/>
          </p15:clr>
        </p15:guide>
        <p15:guide id="36" orient="horz" pos="1838" userDrawn="1">
          <p15:clr>
            <a:srgbClr val="547EBF"/>
          </p15:clr>
        </p15:guide>
        <p15:guide id="37" orient="horz" pos="1580" userDrawn="1">
          <p15:clr>
            <a:srgbClr val="F26B43"/>
          </p15:clr>
        </p15:guide>
        <p15:guide id="38" orient="horz" pos="106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60DCF8-E6E4-D971-1899-8E6F990DB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99" y="1170000"/>
            <a:ext cx="10757625" cy="939019"/>
          </a:xfrm>
        </p:spPr>
        <p:txBody>
          <a:bodyPr/>
          <a:lstStyle/>
          <a:p>
            <a:r>
              <a:rPr lang="de-CH" dirty="0"/>
              <a:t>Piktogramme zur freien Verwendung</a:t>
            </a:r>
          </a:p>
          <a:p>
            <a:r>
              <a:rPr lang="de-CH" dirty="0"/>
              <a:t>(Folie für Präsentation löschen)</a:t>
            </a:r>
          </a:p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42DC58-E4BA-8EF6-FB81-D94C43139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375" y="3288889"/>
            <a:ext cx="2075189" cy="19062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2C3C8DE-D982-DCD1-5D4F-50F63D574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5934" y="3237308"/>
            <a:ext cx="1882260" cy="20094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9F8611C-8E4B-0CA4-CEFF-F3A26A9EA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2019" y="3147185"/>
            <a:ext cx="2078813" cy="21896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C140A2-DF3A-9DA4-EAA6-CB9080DB61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49222" y="3185729"/>
            <a:ext cx="1551592" cy="200943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3AA4DB-B10D-F6AE-00E9-B7592948EF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33889" y="3127832"/>
            <a:ext cx="2145842" cy="2067336"/>
          </a:xfrm>
          <a:prstGeom prst="rect">
            <a:avLst/>
          </a:prstGeom>
        </p:spPr>
      </p:pic>
      <p:sp>
        <p:nvSpPr>
          <p:cNvPr id="4" name="Comment 4">
            <a:extLst>
              <a:ext uri="{FF2B5EF4-FFF2-40B4-BE49-F238E27FC236}">
                <a16:creationId xmlns:a16="http://schemas.microsoft.com/office/drawing/2014/main" id="{5B2AC449-34BF-8AE6-E954-22E95C71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473" y="283103"/>
            <a:ext cx="1752600" cy="4587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>
                <a:solidFill>
                  <a:srgbClr val="0000FF"/>
                </a:solidFill>
                <a:latin typeface="Frutiger LT Com 55 Roman" pitchFamily="34" charset="0"/>
              </a:rPr>
              <a:t>VO_0106_24</a:t>
            </a:r>
            <a:br>
              <a:rPr lang="de-DE" sz="800" dirty="0">
                <a:solidFill>
                  <a:srgbClr val="0000FF"/>
                </a:solidFill>
                <a:latin typeface="Frutiger LT Com 55 Roman" pitchFamily="34" charset="0"/>
              </a:rPr>
            </a:br>
            <a:r>
              <a:rPr lang="de-DE" sz="800" dirty="0">
                <a:solidFill>
                  <a:srgbClr val="0000FF"/>
                </a:solidFill>
                <a:latin typeface="Frutiger LT Com 55 Roman" pitchFamily="34" charset="0"/>
              </a:rPr>
              <a:t>Präsentation_AVT.potx</a:t>
            </a:r>
            <a:br>
              <a:rPr lang="de-DE" sz="800" dirty="0">
                <a:solidFill>
                  <a:srgbClr val="0000FF"/>
                </a:solidFill>
                <a:latin typeface="Frutiger LT Com 55 Roman" pitchFamily="34" charset="0"/>
              </a:rPr>
            </a:br>
            <a:r>
              <a:rPr lang="de-DE" sz="800" dirty="0">
                <a:solidFill>
                  <a:srgbClr val="0000FF"/>
                </a:solidFill>
                <a:latin typeface="Frutiger LT Com 55 Roman" pitchFamily="34" charset="0"/>
              </a:rPr>
              <a:t>17.11.2025</a:t>
            </a:r>
          </a:p>
        </p:txBody>
      </p:sp>
    </p:spTree>
    <p:extLst>
      <p:ext uri="{BB962C8B-B14F-4D97-AF65-F5344CB8AC3E}">
        <p14:creationId xmlns:p14="http://schemas.microsoft.com/office/powerpoint/2010/main" val="155685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ist ein Titel</a:t>
            </a:r>
            <a:br>
              <a:rPr lang="de-CH" dirty="0"/>
            </a:br>
            <a:r>
              <a:rPr lang="de-CH" dirty="0"/>
              <a:t>zweite 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Datum, Amt für Verkehr und Tiefbau Kanton Solothurn, Titel der Präsentation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commodo </a:t>
            </a:r>
            <a:r>
              <a:rPr lang="de-CH" dirty="0" err="1"/>
              <a:t>ligula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. Cum </a:t>
            </a:r>
            <a:r>
              <a:rPr lang="de-CH" dirty="0" err="1"/>
              <a:t>sociis</a:t>
            </a:r>
            <a:r>
              <a:rPr lang="de-CH" dirty="0"/>
              <a:t> </a:t>
            </a:r>
            <a:r>
              <a:rPr lang="de-CH" dirty="0" err="1"/>
              <a:t>natoque</a:t>
            </a:r>
            <a:r>
              <a:rPr lang="de-CH" dirty="0"/>
              <a:t> </a:t>
            </a:r>
            <a:r>
              <a:rPr lang="de-CH" dirty="0" err="1"/>
              <a:t>penatibus</a:t>
            </a:r>
            <a:r>
              <a:rPr lang="de-CH" dirty="0"/>
              <a:t> et </a:t>
            </a:r>
            <a:r>
              <a:rPr lang="de-CH" dirty="0" err="1"/>
              <a:t>magnise</a:t>
            </a:r>
            <a:r>
              <a:rPr lang="de-CH" dirty="0"/>
              <a:t> </a:t>
            </a:r>
            <a:r>
              <a:rPr lang="de-CH" dirty="0" err="1"/>
              <a:t>dis</a:t>
            </a:r>
            <a:r>
              <a:rPr lang="de-CH" dirty="0"/>
              <a:t> </a:t>
            </a:r>
            <a:r>
              <a:rPr lang="de-CH" dirty="0" err="1"/>
              <a:t>parturient</a:t>
            </a:r>
            <a:r>
              <a:rPr lang="de-CH" dirty="0"/>
              <a:t> </a:t>
            </a:r>
            <a:r>
              <a:rPr lang="de-CH" dirty="0" err="1"/>
              <a:t>montes</a:t>
            </a:r>
            <a:r>
              <a:rPr lang="de-CH" dirty="0"/>
              <a:t>, </a:t>
            </a:r>
            <a:r>
              <a:rPr lang="de-CH" dirty="0" err="1"/>
              <a:t>nascetur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ridiculus</a:t>
            </a:r>
            <a:r>
              <a:rPr lang="de-CH" dirty="0"/>
              <a:t> </a:t>
            </a:r>
            <a:r>
              <a:rPr lang="de-CH" dirty="0" err="1"/>
              <a:t>mus</a:t>
            </a:r>
            <a:r>
              <a:rPr lang="de-CH" dirty="0"/>
              <a:t>.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8405148"/>
              </p:ext>
            </p:extLst>
          </p:nvPr>
        </p:nvGraphicFramePr>
        <p:xfrm>
          <a:off x="720725" y="1800225"/>
          <a:ext cx="5013325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30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Das ist ein Titel</a:t>
            </a:r>
            <a:br>
              <a:rPr lang="de-CH" dirty="0"/>
            </a:br>
            <a:r>
              <a:rPr lang="de-CH" dirty="0"/>
              <a:t>zweite 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AC3-5909-4471-87FF-0CD58EC4F58E}" type="datetime4">
              <a:rPr lang="de-CH" smtClean="0"/>
              <a:pPr/>
              <a:t>20. November 2025</a:t>
            </a:fld>
            <a:r>
              <a:rPr lang="de-CH"/>
              <a:t>, Amt für Verkehr und Tiefbau Kanton Solothurn, Strassensanierung Luzernstrasse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6" y="1800225"/>
            <a:ext cx="4827063" cy="4067175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00" y="1800225"/>
            <a:ext cx="4827063" cy="4067175"/>
          </a:xfrm>
        </p:spPr>
      </p:pic>
    </p:spTree>
    <p:extLst>
      <p:ext uri="{BB962C8B-B14F-4D97-AF65-F5344CB8AC3E}">
        <p14:creationId xmlns:p14="http://schemas.microsoft.com/office/powerpoint/2010/main" val="62139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AC3-5909-4471-87FF-0CD58EC4F58E}" type="datetime4">
              <a:rPr lang="de-CH" smtClean="0"/>
              <a:pPr/>
              <a:t>20. November 2025</a:t>
            </a:fld>
            <a:r>
              <a:rPr lang="de-CH" dirty="0"/>
              <a:t>, Amt für Verkehr und Tiefbau Kanton Solothurn, Strassensanierung </a:t>
            </a:r>
            <a:r>
              <a:rPr lang="de-CH" dirty="0" err="1"/>
              <a:t>Luzernstrasse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838057"/>
            <a:ext cx="10750550" cy="5178710"/>
          </a:xfrm>
        </p:spPr>
      </p:pic>
    </p:spTree>
    <p:extLst>
      <p:ext uri="{BB962C8B-B14F-4D97-AF65-F5344CB8AC3E}">
        <p14:creationId xmlns:p14="http://schemas.microsoft.com/office/powerpoint/2010/main" val="14803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Projektbeteiligte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AC3-5909-4471-87FF-0CD58EC4F58E}" type="datetime4">
              <a:rPr lang="de-CH" smtClean="0"/>
              <a:pPr/>
              <a:t>20. November 2025</a:t>
            </a:fld>
            <a:r>
              <a:rPr lang="de-CH" dirty="0"/>
              <a:t>, Amt für Verkehr und Tiefbau Kanton Solothurn, Strassensanierung </a:t>
            </a:r>
            <a:r>
              <a:rPr lang="de-CH" dirty="0" err="1"/>
              <a:t>Luzernstrasse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6" name="Grafik 5" descr="Seite9Logos.jpg"/>
          <p:cNvPicPr>
            <a:picLocks noChangeAspect="1"/>
          </p:cNvPicPr>
          <p:nvPr/>
        </p:nvPicPr>
        <p:blipFill rotWithShape="1">
          <a:blip r:embed="rId2" cstate="print"/>
          <a:srcRect l="1915" t="43798" r="38832" b="21135"/>
          <a:stretch/>
        </p:blipFill>
        <p:spPr>
          <a:xfrm>
            <a:off x="546979" y="2133600"/>
            <a:ext cx="82189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3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Vielen Dank.</a:t>
            </a:r>
          </a:p>
        </p:txBody>
      </p:sp>
    </p:spTree>
    <p:extLst>
      <p:ext uri="{BB962C8B-B14F-4D97-AF65-F5344CB8AC3E}">
        <p14:creationId xmlns:p14="http://schemas.microsoft.com/office/powerpoint/2010/main" val="416520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552AB-7847-1B6B-4776-3693A2AC9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EB3BB9B-73D3-850B-57BC-F7D4962A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Weitere visuelle Elemente zur freien Verwendung</a:t>
            </a:r>
            <a:br>
              <a:rPr lang="de-CH" dirty="0"/>
            </a:br>
            <a:r>
              <a:rPr lang="de-CH" i="1" dirty="0"/>
              <a:t>(Folie für Präsentation löschen) </a:t>
            </a:r>
          </a:p>
        </p:txBody>
      </p:sp>
      <p:pic>
        <p:nvPicPr>
          <p:cNvPr id="13" name="Grafik 12" descr="Ein Bild, das Entwurf, Zeichnung, Clipart, Lineart enthält.&#10;&#10;KI-generierte Inhalte können fehlerhaft sein.">
            <a:extLst>
              <a:ext uri="{FF2B5EF4-FFF2-40B4-BE49-F238E27FC236}">
                <a16:creationId xmlns:a16="http://schemas.microsoft.com/office/drawing/2014/main" id="{30BD988F-7EE6-F495-0AAD-CC032C014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9" y="2092931"/>
            <a:ext cx="3051179" cy="1997796"/>
          </a:xfrm>
          <a:prstGeom prst="rect">
            <a:avLst/>
          </a:prstGeom>
        </p:spPr>
      </p:pic>
      <p:pic>
        <p:nvPicPr>
          <p:cNvPr id="14" name="Grafik 13" descr="Ein Bild, das Entwurf, Zeichnung, Lineart, Clipart enthält.&#10;&#10;KI-generierte Inhalte können fehlerhaft sein.">
            <a:extLst>
              <a:ext uri="{FF2B5EF4-FFF2-40B4-BE49-F238E27FC236}">
                <a16:creationId xmlns:a16="http://schemas.microsoft.com/office/drawing/2014/main" id="{033FF65D-5832-6ADF-C90C-CF2EFCF11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90" y="2092931"/>
            <a:ext cx="2774394" cy="1981708"/>
          </a:xfrm>
          <a:prstGeom prst="rect">
            <a:avLst/>
          </a:prstGeom>
        </p:spPr>
      </p:pic>
      <p:pic>
        <p:nvPicPr>
          <p:cNvPr id="15" name="Grafik 14" descr="Ein Bild, das Entwurf, Zeichnung, Lineart, Kunst enthält.&#10;&#10;KI-generierte Inhalte können fehlerhaft sein.">
            <a:extLst>
              <a:ext uri="{FF2B5EF4-FFF2-40B4-BE49-F238E27FC236}">
                <a16:creationId xmlns:a16="http://schemas.microsoft.com/office/drawing/2014/main" id="{EC031794-EB42-3C42-1CAB-D63D70CE9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9" y="4217820"/>
            <a:ext cx="4976180" cy="2359960"/>
          </a:xfrm>
          <a:prstGeom prst="rect">
            <a:avLst/>
          </a:prstGeom>
        </p:spPr>
      </p:pic>
      <p:pic>
        <p:nvPicPr>
          <p:cNvPr id="16" name="Grafik 15" descr="Ein Bild, das Entwurf, Zeichnung, Lineart, Clipart enthält.&#10;&#10;KI-generierte Inhalte können fehlerhaft sein.">
            <a:extLst>
              <a:ext uri="{FF2B5EF4-FFF2-40B4-BE49-F238E27FC236}">
                <a16:creationId xmlns:a16="http://schemas.microsoft.com/office/drawing/2014/main" id="{E91BB56E-2BC9-79D4-17C9-8DBC38A64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54" y="4208584"/>
            <a:ext cx="4336920" cy="23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1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Strassensanierung </a:t>
            </a:r>
            <a:r>
              <a:rPr lang="de-CH" dirty="0" err="1"/>
              <a:t>Luzernstrasse</a:t>
            </a:r>
            <a:endParaRPr lang="de-CH" dirty="0"/>
          </a:p>
          <a:p>
            <a:r>
              <a:rPr lang="de-CH" dirty="0"/>
              <a:t>Oktober 2026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11. November 2025, Maximilian Mustermann</a:t>
            </a:r>
          </a:p>
        </p:txBody>
      </p:sp>
    </p:spTree>
    <p:extLst>
      <p:ext uri="{BB962C8B-B14F-4D97-AF65-F5344CB8AC3E}">
        <p14:creationId xmlns:p14="http://schemas.microsoft.com/office/powerpoint/2010/main" val="298218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Präsentation 12. </a:t>
            </a:r>
            <a:r>
              <a:rPr lang="de-CH"/>
              <a:t>Oktober 2026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AC3-5909-4471-87FF-0CD58EC4F58E}" type="datetime4">
              <a:rPr lang="de-CH" smtClean="0"/>
              <a:pPr/>
              <a:t>20. November 2025</a:t>
            </a:fld>
            <a:r>
              <a:rPr lang="de-CH" dirty="0"/>
              <a:t>, Amt für Verkehr und Tiefbau Kanton Solothurn, Strassensanierung </a:t>
            </a:r>
            <a:r>
              <a:rPr lang="de-CH" dirty="0" err="1"/>
              <a:t>Luzernstrasse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Einleitung</a:t>
            </a:r>
            <a:r>
              <a:rPr lang="de-CH" dirty="0"/>
              <a:t>			Manuel Muster, Projektleiter</a:t>
            </a:r>
          </a:p>
          <a:p>
            <a:r>
              <a:rPr lang="de-CH" b="1" dirty="0"/>
              <a:t>Projekterläuterung</a:t>
            </a:r>
            <a:r>
              <a:rPr lang="de-CH" dirty="0"/>
              <a:t>	Thomas Demo, Nationalrat</a:t>
            </a:r>
          </a:p>
          <a:p>
            <a:r>
              <a:rPr lang="de-CH" b="1" dirty="0"/>
              <a:t>Projektablauf</a:t>
            </a:r>
            <a:r>
              <a:rPr lang="de-CH" dirty="0"/>
              <a:t>		Ursula Tester, Projektleiterin</a:t>
            </a:r>
          </a:p>
          <a:p>
            <a:r>
              <a:rPr lang="de-CH" dirty="0"/>
              <a:t>				Claudia Vorlage, Bauingenieurin</a:t>
            </a:r>
          </a:p>
          <a:p>
            <a:r>
              <a:rPr lang="de-CH" b="1" dirty="0"/>
              <a:t>Fragen/Antworten</a:t>
            </a:r>
            <a:r>
              <a:rPr lang="de-CH" dirty="0"/>
              <a:t>		Manuel Muster, Projektleiter</a:t>
            </a:r>
          </a:p>
          <a:p>
            <a:r>
              <a:rPr lang="de-CH" dirty="0"/>
              <a:t>				Ursula Tester, Projektleiterin</a:t>
            </a:r>
          </a:p>
          <a:p>
            <a:r>
              <a:rPr lang="de-CH" b="1" dirty="0"/>
              <a:t>Schlusswort</a:t>
            </a:r>
            <a:r>
              <a:rPr lang="de-CH" dirty="0"/>
              <a:t>			Thomas Demo, Nationalrat</a:t>
            </a:r>
          </a:p>
        </p:txBody>
      </p:sp>
    </p:spTree>
    <p:extLst>
      <p:ext uri="{BB962C8B-B14F-4D97-AF65-F5344CB8AC3E}">
        <p14:creationId xmlns:p14="http://schemas.microsoft.com/office/powerpoint/2010/main" val="342765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72375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Das ist ein Titel</a:t>
            </a:r>
            <a:br>
              <a:rPr lang="de-CH" dirty="0"/>
            </a:br>
            <a:r>
              <a:rPr lang="de-CH" dirty="0"/>
              <a:t>zweite 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AC3-5909-4471-87FF-0CD58EC4F58E}" type="datetime4">
              <a:rPr lang="de-CH" smtClean="0"/>
              <a:pPr/>
              <a:t>20. November 2025</a:t>
            </a:fld>
            <a:r>
              <a:rPr lang="de-CH" dirty="0"/>
              <a:t>, Amt für Verkehr und Tiefbau Kanton Solothurn, Strassensanierung </a:t>
            </a:r>
            <a:r>
              <a:rPr lang="de-CH" dirty="0" err="1"/>
              <a:t>Luzernstrasse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</a:t>
            </a:r>
            <a:r>
              <a:rPr lang="de-CH" dirty="0" err="1"/>
              <a:t>sed</a:t>
            </a:r>
            <a:r>
              <a:rPr lang="de-CH" dirty="0"/>
              <a:t>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</a:t>
            </a:r>
            <a:r>
              <a:rPr lang="de-CH" dirty="0" err="1"/>
              <a:t>erat</a:t>
            </a:r>
            <a:r>
              <a:rPr lang="de-CH" dirty="0"/>
              <a:t>, </a:t>
            </a:r>
            <a:r>
              <a:rPr lang="de-CH" dirty="0" err="1"/>
              <a:t>sed</a:t>
            </a:r>
            <a:r>
              <a:rPr lang="de-CH" dirty="0"/>
              <a:t>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. </a:t>
            </a:r>
          </a:p>
          <a:p>
            <a:endParaRPr lang="de-CH" dirty="0"/>
          </a:p>
          <a:p>
            <a:pPr marL="342900" indent="-342900">
              <a:buFontTx/>
              <a:buChar char="-"/>
            </a:pPr>
            <a:r>
              <a:rPr lang="de-CH" dirty="0" err="1"/>
              <a:t>Consectetur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 </a:t>
            </a:r>
            <a:r>
              <a:rPr lang="de-CH" dirty="0" err="1"/>
              <a:t>sed</a:t>
            </a:r>
            <a:r>
              <a:rPr lang="de-CH" dirty="0"/>
              <a:t> </a:t>
            </a:r>
          </a:p>
          <a:p>
            <a:pPr marL="342900" indent="-342900">
              <a:buFontTx/>
              <a:buChar char="-"/>
            </a:pPr>
            <a:r>
              <a:rPr lang="de-CH" dirty="0"/>
              <a:t>Do </a:t>
            </a:r>
            <a:r>
              <a:rPr lang="de-CH" dirty="0" err="1"/>
              <a:t>eiusmod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incididunt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</a:p>
          <a:p>
            <a:pPr marL="342900" indent="-342900">
              <a:buFontTx/>
              <a:buChar char="-"/>
            </a:pPr>
            <a:r>
              <a:rPr lang="de-CH" dirty="0"/>
              <a:t>Labore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</a:t>
            </a:r>
            <a:r>
              <a:rPr lang="de-CH" dirty="0"/>
              <a:t> </a:t>
            </a:r>
          </a:p>
          <a:p>
            <a:pPr marL="342900" indent="-342900">
              <a:buFontTx/>
              <a:buChar char="-"/>
            </a:pP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 </a:t>
            </a:r>
          </a:p>
          <a:p>
            <a:pPr marL="342900" indent="-342900">
              <a:buFontTx/>
              <a:buChar char="-"/>
            </a:pP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nostrud</a:t>
            </a:r>
            <a:r>
              <a:rPr lang="de-CH" dirty="0"/>
              <a:t> </a:t>
            </a:r>
            <a:r>
              <a:rPr lang="de-CH" dirty="0" err="1"/>
              <a:t>exercitation</a:t>
            </a:r>
            <a:r>
              <a:rPr lang="de-CH" dirty="0"/>
              <a:t> </a:t>
            </a:r>
            <a:r>
              <a:rPr lang="de-CH" dirty="0" err="1"/>
              <a:t>ullamco</a:t>
            </a:r>
            <a:r>
              <a:rPr lang="de-CH" dirty="0"/>
              <a:t> </a:t>
            </a:r>
            <a:r>
              <a:rPr lang="de-CH" dirty="0" err="1"/>
              <a:t>laboris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793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Das ist ein Titel</a:t>
            </a:r>
            <a:br>
              <a:rPr lang="de-CH" dirty="0"/>
            </a:br>
            <a:r>
              <a:rPr lang="de-CH" dirty="0"/>
              <a:t>zweite 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AC3-5909-4471-87FF-0CD58EC4F58E}" type="datetime4">
              <a:rPr lang="de-CH" smtClean="0"/>
              <a:pPr/>
              <a:t>20. November 2025</a:t>
            </a:fld>
            <a:r>
              <a:rPr lang="de-CH" dirty="0"/>
              <a:t>, Amt für Verkehr und Tiefbau Kanton Solothurn, Strassensanierung </a:t>
            </a:r>
            <a:r>
              <a:rPr lang="de-CH" dirty="0" err="1"/>
              <a:t>Luzernstrasse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1" y="1800225"/>
            <a:ext cx="10750955" cy="4067175"/>
          </a:xfrm>
        </p:spPr>
      </p:pic>
    </p:spTree>
    <p:extLst>
      <p:ext uri="{BB962C8B-B14F-4D97-AF65-F5344CB8AC3E}">
        <p14:creationId xmlns:p14="http://schemas.microsoft.com/office/powerpoint/2010/main" val="292661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Das ist ein Titel</a:t>
            </a:r>
            <a:br>
              <a:rPr lang="de-CH" dirty="0"/>
            </a:br>
            <a:r>
              <a:rPr lang="de-CH" dirty="0"/>
              <a:t>zweite 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AC3-5909-4471-87FF-0CD58EC4F58E}" type="datetime4">
              <a:rPr lang="de-CH" smtClean="0"/>
              <a:pPr/>
              <a:t>20. November 2025</a:t>
            </a:fld>
            <a:r>
              <a:rPr lang="de-CH" dirty="0"/>
              <a:t>, Amt für Verkehr und Tiefbau Kanton Solothurn, Strassensanierung </a:t>
            </a:r>
            <a:r>
              <a:rPr lang="de-CH" dirty="0" err="1"/>
              <a:t>Luzernstrasse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Samet,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, </a:t>
            </a:r>
            <a:r>
              <a:rPr lang="de-CH" dirty="0" err="1"/>
              <a:t>sed</a:t>
            </a:r>
            <a:r>
              <a:rPr lang="de-CH" dirty="0"/>
              <a:t>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nonummy</a:t>
            </a:r>
            <a:r>
              <a:rPr lang="de-CH" dirty="0"/>
              <a:t> </a:t>
            </a:r>
            <a:r>
              <a:rPr lang="de-CH" dirty="0" err="1"/>
              <a:t>nibh</a:t>
            </a:r>
            <a:r>
              <a:rPr lang="de-CH" dirty="0"/>
              <a:t> </a:t>
            </a:r>
            <a:r>
              <a:rPr lang="de-CH" dirty="0" err="1"/>
              <a:t>euismod</a:t>
            </a:r>
            <a:r>
              <a:rPr lang="de-CH" dirty="0"/>
              <a:t> </a:t>
            </a:r>
            <a:r>
              <a:rPr lang="de-CH" dirty="0" err="1"/>
              <a:t>tincidunt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laoreet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aliquam</a:t>
            </a:r>
            <a:r>
              <a:rPr lang="de-CH" dirty="0"/>
              <a:t> </a:t>
            </a:r>
            <a:r>
              <a:rPr lang="de-CH" dirty="0" err="1"/>
              <a:t>erat</a:t>
            </a:r>
            <a:r>
              <a:rPr lang="de-CH" dirty="0"/>
              <a:t> </a:t>
            </a:r>
            <a:r>
              <a:rPr lang="de-CH" dirty="0" err="1"/>
              <a:t>volutpat</a:t>
            </a:r>
            <a:r>
              <a:rPr lang="de-CH" dirty="0"/>
              <a:t>.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wisi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, la </a:t>
            </a:r>
            <a:r>
              <a:rPr lang="de-CH" dirty="0" err="1"/>
              <a:t>facilisis</a:t>
            </a:r>
            <a:r>
              <a:rPr lang="de-CH" dirty="0"/>
              <a:t>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dignissim</a:t>
            </a:r>
            <a:r>
              <a:rPr lang="de-CH" dirty="0"/>
              <a:t>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blandit</a:t>
            </a:r>
            <a:r>
              <a:rPr lang="de-CH" dirty="0"/>
              <a:t> </a:t>
            </a:r>
            <a:r>
              <a:rPr lang="de-CH" dirty="0" err="1"/>
              <a:t>praesent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wisi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 ad minim </a:t>
            </a:r>
            <a:r>
              <a:rPr lang="de-CH" dirty="0" err="1"/>
              <a:t>veniam</a:t>
            </a:r>
            <a:r>
              <a:rPr lang="de-CH" dirty="0"/>
              <a:t>. </a:t>
            </a:r>
          </a:p>
          <a:p>
            <a:r>
              <a:rPr lang="de-CH" dirty="0"/>
              <a:t>La </a:t>
            </a:r>
            <a:r>
              <a:rPr lang="de-CH" dirty="0" err="1"/>
              <a:t>facilisis</a:t>
            </a:r>
            <a:r>
              <a:rPr lang="de-CH" dirty="0"/>
              <a:t>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eros</a:t>
            </a:r>
            <a:r>
              <a:rPr lang="de-CH" dirty="0"/>
              <a:t> et.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/>
              <a:t>Sed</a:t>
            </a:r>
            <a:r>
              <a:rPr lang="de-CH" dirty="0"/>
              <a:t>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nonummy</a:t>
            </a:r>
            <a:r>
              <a:rPr lang="de-CH" dirty="0"/>
              <a:t> </a:t>
            </a:r>
            <a:r>
              <a:rPr lang="de-CH" dirty="0" err="1"/>
              <a:t>nibh</a:t>
            </a:r>
            <a:r>
              <a:rPr lang="de-CH" dirty="0"/>
              <a:t> </a:t>
            </a:r>
            <a:r>
              <a:rPr lang="de-CH" dirty="0" err="1"/>
              <a:t>euismod</a:t>
            </a:r>
            <a:r>
              <a:rPr lang="de-CH" dirty="0"/>
              <a:t> </a:t>
            </a:r>
            <a:r>
              <a:rPr lang="de-CH" dirty="0" err="1"/>
              <a:t>tincidunt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laoreet</a:t>
            </a:r>
            <a:r>
              <a:rPr lang="de-CH" dirty="0"/>
              <a:t>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aliquam</a:t>
            </a:r>
            <a:r>
              <a:rPr lang="de-CH" dirty="0"/>
              <a:t> </a:t>
            </a:r>
            <a:r>
              <a:rPr lang="de-CH" dirty="0" err="1"/>
              <a:t>erat</a:t>
            </a:r>
            <a:r>
              <a:rPr lang="de-CH" dirty="0"/>
              <a:t> </a:t>
            </a:r>
            <a:r>
              <a:rPr lang="de-CH" dirty="0" err="1"/>
              <a:t>volutpat</a:t>
            </a:r>
            <a:r>
              <a:rPr lang="de-CH" dirty="0"/>
              <a:t>. </a:t>
            </a:r>
          </a:p>
          <a:p>
            <a:endParaRPr lang="de-CH" dirty="0"/>
          </a:p>
          <a:p>
            <a:r>
              <a:rPr lang="de-CH" dirty="0"/>
              <a:t>Et </a:t>
            </a:r>
            <a:r>
              <a:rPr lang="de-CH" dirty="0" err="1"/>
              <a:t>accumsan</a:t>
            </a:r>
            <a:r>
              <a:rPr lang="de-CH" dirty="0"/>
              <a:t> et </a:t>
            </a:r>
            <a:r>
              <a:rPr lang="de-CH" dirty="0" err="1"/>
              <a:t>iusto</a:t>
            </a:r>
            <a:r>
              <a:rPr lang="de-CH" dirty="0"/>
              <a:t> </a:t>
            </a:r>
            <a:r>
              <a:rPr lang="de-CH" dirty="0" err="1"/>
              <a:t>odio</a:t>
            </a:r>
            <a:r>
              <a:rPr lang="de-CH" dirty="0"/>
              <a:t> </a:t>
            </a:r>
            <a:r>
              <a:rPr lang="de-CH" dirty="0" err="1"/>
              <a:t>dignissim</a:t>
            </a:r>
            <a:r>
              <a:rPr lang="de-CH" dirty="0"/>
              <a:t>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blandit</a:t>
            </a:r>
            <a:r>
              <a:rPr lang="de-CH" dirty="0"/>
              <a:t> </a:t>
            </a:r>
            <a:r>
              <a:rPr lang="de-CH" dirty="0" err="1"/>
              <a:t>praesent</a:t>
            </a:r>
            <a:r>
              <a:rPr lang="de-CH" dirty="0"/>
              <a:t> </a:t>
            </a:r>
            <a:r>
              <a:rPr lang="de-CH" dirty="0" err="1"/>
              <a:t>luptat</a:t>
            </a:r>
            <a:r>
              <a:rPr lang="de-CH" dirty="0"/>
              <a:t>. Samet,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</a:t>
            </a:r>
            <a:r>
              <a:rPr lang="de-CH" dirty="0"/>
              <a:t>. La </a:t>
            </a:r>
            <a:r>
              <a:rPr lang="de-CH" dirty="0" err="1"/>
              <a:t>facilisis</a:t>
            </a:r>
            <a:r>
              <a:rPr lang="de-CH" dirty="0"/>
              <a:t>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eros</a:t>
            </a:r>
            <a:r>
              <a:rPr lang="de-CH" dirty="0"/>
              <a:t> et </a:t>
            </a:r>
            <a:r>
              <a:rPr lang="de-CH" dirty="0" err="1"/>
              <a:t>accumsan</a:t>
            </a:r>
            <a:r>
              <a:rPr lang="de-CH" dirty="0"/>
              <a:t> et </a:t>
            </a:r>
            <a:r>
              <a:rPr lang="de-CH" dirty="0" err="1"/>
              <a:t>iusto</a:t>
            </a:r>
            <a:r>
              <a:rPr lang="de-CH" dirty="0"/>
              <a:t> </a:t>
            </a:r>
            <a:r>
              <a:rPr lang="de-CH" dirty="0" err="1"/>
              <a:t>odio</a:t>
            </a:r>
            <a:r>
              <a:rPr lang="de-CH" dirty="0"/>
              <a:t> </a:t>
            </a:r>
            <a:r>
              <a:rPr lang="de-CH" dirty="0" err="1"/>
              <a:t>dignissim</a:t>
            </a:r>
            <a:r>
              <a:rPr lang="de-CH" dirty="0"/>
              <a:t>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blandit</a:t>
            </a:r>
            <a:r>
              <a:rPr lang="de-CH" dirty="0"/>
              <a:t> </a:t>
            </a:r>
            <a:r>
              <a:rPr lang="de-CH" dirty="0" err="1"/>
              <a:t>praesent</a:t>
            </a:r>
            <a:r>
              <a:rPr lang="de-CH" dirty="0"/>
              <a:t> </a:t>
            </a:r>
            <a:r>
              <a:rPr lang="de-CH" dirty="0" err="1"/>
              <a:t>luptat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65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Das ist ein Titel</a:t>
            </a:r>
            <a:br>
              <a:rPr lang="de-CH" dirty="0"/>
            </a:br>
            <a:r>
              <a:rPr lang="de-CH" dirty="0"/>
              <a:t>zweite 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AC3-5909-4471-87FF-0CD58EC4F58E}" type="datetime4">
              <a:rPr lang="de-CH" smtClean="0"/>
              <a:pPr/>
              <a:t>20. November 2025</a:t>
            </a:fld>
            <a:r>
              <a:rPr lang="de-CH" dirty="0"/>
              <a:t>, Amt für Verkehr und Tiefbau Kanton Solothurn, Strassensanierung </a:t>
            </a:r>
            <a:r>
              <a:rPr lang="de-CH" dirty="0" err="1"/>
              <a:t>Luzernstrasse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7959-7CE3-45D8-9310-068A758BE54D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>
                <a:latin typeface="Frutiger LT Com 55 Roman" panose="020B0503030504020204" pitchFamily="34" charset="0"/>
              </a:rPr>
              <a:t>Samet, </a:t>
            </a:r>
            <a:r>
              <a:rPr lang="de-CH" dirty="0" err="1">
                <a:latin typeface="Frutiger LT Com 55 Roman" panose="020B0503030504020204" pitchFamily="34" charset="0"/>
              </a:rPr>
              <a:t>consectetuer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adipiscing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elit</a:t>
            </a:r>
            <a:r>
              <a:rPr lang="de-CH" dirty="0">
                <a:latin typeface="Frutiger LT Com 55 Roman" panose="020B0503030504020204" pitchFamily="34" charset="0"/>
              </a:rPr>
              <a:t>, </a:t>
            </a:r>
            <a:r>
              <a:rPr lang="de-CH" dirty="0" err="1">
                <a:latin typeface="Frutiger LT Com 55 Roman" panose="020B0503030504020204" pitchFamily="34" charset="0"/>
              </a:rPr>
              <a:t>sed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diam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nonummy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nibh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euismod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tincidunt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ut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laoreet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dolore</a:t>
            </a:r>
            <a:r>
              <a:rPr lang="de-CH" dirty="0">
                <a:latin typeface="Frutiger LT Com 55 Roman" panose="020B0503030504020204" pitchFamily="34" charset="0"/>
              </a:rPr>
              <a:t> magna </a:t>
            </a:r>
            <a:r>
              <a:rPr lang="de-CH" dirty="0" err="1">
                <a:latin typeface="Frutiger LT Com 55 Roman" panose="020B0503030504020204" pitchFamily="34" charset="0"/>
              </a:rPr>
              <a:t>aliquam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erat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volutpat</a:t>
            </a:r>
            <a:r>
              <a:rPr lang="de-CH" dirty="0">
                <a:latin typeface="Frutiger LT Com 55 Roman" panose="020B0503030504020204" pitchFamily="34" charset="0"/>
              </a:rPr>
              <a:t>. </a:t>
            </a:r>
            <a:r>
              <a:rPr lang="de-CH" dirty="0" err="1">
                <a:latin typeface="Frutiger LT Com 55 Roman" panose="020B0503030504020204" pitchFamily="34" charset="0"/>
              </a:rPr>
              <a:t>Ut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wisi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enim</a:t>
            </a:r>
            <a:r>
              <a:rPr lang="de-CH" dirty="0">
                <a:latin typeface="Frutiger LT Com 55 Roman" panose="020B0503030504020204" pitchFamily="34" charset="0"/>
              </a:rPr>
              <a:t> ad minim </a:t>
            </a:r>
            <a:r>
              <a:rPr lang="de-CH" dirty="0" err="1">
                <a:latin typeface="Frutiger LT Com 55 Roman" panose="020B0503030504020204" pitchFamily="34" charset="0"/>
              </a:rPr>
              <a:t>veniam</a:t>
            </a:r>
            <a:r>
              <a:rPr lang="de-CH" dirty="0">
                <a:latin typeface="Frutiger LT Com 55 Roman" panose="020B0503030504020204" pitchFamily="34" charset="0"/>
              </a:rPr>
              <a:t>, la </a:t>
            </a:r>
            <a:r>
              <a:rPr lang="de-CH" dirty="0" err="1">
                <a:latin typeface="Frutiger LT Com 55 Roman" panose="020B0503030504020204" pitchFamily="34" charset="0"/>
              </a:rPr>
              <a:t>facilisis</a:t>
            </a:r>
            <a:r>
              <a:rPr lang="de-CH" dirty="0">
                <a:latin typeface="Frutiger LT Com 55 Roman" panose="020B0503030504020204" pitchFamily="34" charset="0"/>
              </a:rPr>
              <a:t> at </a:t>
            </a:r>
            <a:r>
              <a:rPr lang="de-CH" dirty="0" err="1">
                <a:latin typeface="Frutiger LT Com 55 Roman" panose="020B0503030504020204" pitchFamily="34" charset="0"/>
              </a:rPr>
              <a:t>vero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eros</a:t>
            </a:r>
            <a:r>
              <a:rPr lang="de-CH" dirty="0">
                <a:latin typeface="Frutiger LT Com 55 Roman" panose="020B0503030504020204" pitchFamily="34" charset="0"/>
              </a:rPr>
              <a:t> et </a:t>
            </a:r>
            <a:r>
              <a:rPr lang="de-CH" dirty="0" err="1">
                <a:latin typeface="Frutiger LT Com 55 Roman" panose="020B0503030504020204" pitchFamily="34" charset="0"/>
              </a:rPr>
              <a:t>accumsan</a:t>
            </a:r>
            <a:r>
              <a:rPr lang="de-CH" dirty="0">
                <a:latin typeface="Frutiger LT Com 55 Roman" panose="020B0503030504020204" pitchFamily="34" charset="0"/>
              </a:rPr>
              <a:t> et </a:t>
            </a:r>
            <a:r>
              <a:rPr lang="de-CH" dirty="0" err="1">
                <a:latin typeface="Frutiger LT Com 55 Roman" panose="020B0503030504020204" pitchFamily="34" charset="0"/>
              </a:rPr>
              <a:t>iusto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odio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dignissim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qui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blandit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praesent</a:t>
            </a:r>
            <a:r>
              <a:rPr lang="de-CH" dirty="0">
                <a:latin typeface="Frutiger LT Com 55 Roman" panose="020B0503030504020204" pitchFamily="34" charset="0"/>
              </a:rPr>
              <a:t> </a:t>
            </a:r>
            <a:r>
              <a:rPr lang="de-CH" dirty="0" err="1">
                <a:latin typeface="Frutiger LT Com 55 Roman" panose="020B0503030504020204" pitchFamily="34" charset="0"/>
              </a:rPr>
              <a:t>luptat</a:t>
            </a:r>
            <a:r>
              <a:rPr lang="de-CH" dirty="0">
                <a:latin typeface="Frutiger LT Com 55 Roman" panose="020B0503030504020204" pitchFamily="34" charset="0"/>
              </a:rPr>
              <a:t>. 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00" y="1837017"/>
            <a:ext cx="4827063" cy="3993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615220"/>
      </p:ext>
    </p:extLst>
  </p:cSld>
  <p:clrMapOvr>
    <a:masterClrMapping/>
  </p:clrMapOvr>
</p:sld>
</file>

<file path=ppt/theme/theme1.xml><?xml version="1.0" encoding="utf-8"?>
<a:theme xmlns:a="http://schemas.openxmlformats.org/drawingml/2006/main" name="Amt_oder_Kanton">
  <a:themeElements>
    <a:clrScheme name="Amt für Verkehr und Tiefbau">
      <a:dk1>
        <a:srgbClr val="000000"/>
      </a:dk1>
      <a:lt1>
        <a:srgbClr val="FFFFFF"/>
      </a:lt1>
      <a:dk2>
        <a:srgbClr val="8A8A8A"/>
      </a:dk2>
      <a:lt2>
        <a:srgbClr val="FFFFFF"/>
      </a:lt2>
      <a:accent1>
        <a:srgbClr val="CC0000"/>
      </a:accent1>
      <a:accent2>
        <a:srgbClr val="000000"/>
      </a:accent2>
      <a:accent3>
        <a:srgbClr val="8A8A8A"/>
      </a:accent3>
      <a:accent4>
        <a:srgbClr val="104E8B"/>
      </a:accent4>
      <a:accent5>
        <a:srgbClr val="00B2EE"/>
      </a:accent5>
      <a:accent6>
        <a:srgbClr val="FF8C00"/>
      </a:accent6>
      <a:hlink>
        <a:srgbClr val="00B2EE"/>
      </a:hlink>
      <a:folHlink>
        <a:srgbClr val="104E8B"/>
      </a:folHlink>
    </a:clrScheme>
    <a:fontScheme name="Staatskanzlei Solothun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02 - Präsentation2.potx" id="{69146FF2-4F50-4FC9-AE29-6C05D4213AC4}" vid="{97F2D666-949E-4136-8012-4D563F8A8CE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Präsentation_AVT</Template>
  <TotalTime>0</TotalTime>
  <Words>504</Words>
  <Application>Microsoft Office PowerPoint</Application>
  <PresentationFormat>Breitbild</PresentationFormat>
  <Paragraphs>58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Frutiger LT Com 55 Roman</vt:lpstr>
      <vt:lpstr>Amt_oder_Kanton</vt:lpstr>
      <vt:lpstr>PowerPoint-Präsentation</vt:lpstr>
      <vt:lpstr>Weitere visuelle Elemente zur freien Verwendung (Folie für Präsentation löschen) </vt:lpstr>
      <vt:lpstr>PowerPoint-Präsentation</vt:lpstr>
      <vt:lpstr>Präsentation 12. Oktober 2026</vt:lpstr>
      <vt:lpstr>PowerPoint-Präsentation</vt:lpstr>
      <vt:lpstr>Das ist ein Titel zweite Zeile</vt:lpstr>
      <vt:lpstr>Das ist ein Titel zweite Zeile</vt:lpstr>
      <vt:lpstr>Das ist ein Titel zweite Zeile</vt:lpstr>
      <vt:lpstr>Das ist ein Titel zweite Zeile</vt:lpstr>
      <vt:lpstr>Das ist ein Titel zweite Zeile</vt:lpstr>
      <vt:lpstr>Das ist ein Titel zweite Zeile</vt:lpstr>
      <vt:lpstr>PowerPoint-Präsentation</vt:lpstr>
      <vt:lpstr>Projektbeteiligte</vt:lpstr>
      <vt:lpstr>PowerPoint-Präsentation</vt:lpstr>
    </vt:vector>
  </TitlesOfParts>
  <Company>Amt fuer Informatik und 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Saur Daniel</dc:creator>
  <cp:lastModifiedBy>Saur Daniel</cp:lastModifiedBy>
  <cp:revision>10</cp:revision>
  <cp:lastPrinted>2025-11-11T12:36:01Z</cp:lastPrinted>
  <dcterms:created xsi:type="dcterms:W3CDTF">2025-11-18T09:33:40Z</dcterms:created>
  <dcterms:modified xsi:type="dcterms:W3CDTF">2025-11-20T07:16:21Z</dcterms:modified>
</cp:coreProperties>
</file>