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76" r:id="rId2"/>
  </p:sldIdLst>
  <p:sldSz cx="12192000" cy="6858000"/>
  <p:notesSz cx="9942513" cy="14371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2E71008-A5E9-294C-5952-881F1F2DA9A7}" name="Schlatter Melanie" initials="MS" userId="S::melanie.schlatter@awa.so.ch::72eedca8-f007-49e0-9c7b-0e2f3aff432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CC"/>
    <a:srgbClr val="336699"/>
    <a:srgbClr val="CCCCFF"/>
    <a:srgbClr val="1560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90" autoAdjust="0"/>
    <p:restoredTop sz="93919" autoAdjust="0"/>
  </p:normalViewPr>
  <p:slideViewPr>
    <p:cSldViewPr snapToGrid="0">
      <p:cViewPr varScale="1">
        <p:scale>
          <a:sx n="87" d="100"/>
          <a:sy n="87" d="100"/>
        </p:scale>
        <p:origin x="43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2" d="100"/>
          <a:sy n="72" d="100"/>
        </p:scale>
        <p:origin x="3010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Relationship Id="rId9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F5414E24-54B8-2AA8-56C5-92AD1F344BF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8422" cy="721078"/>
          </a:xfrm>
          <a:prstGeom prst="rect">
            <a:avLst/>
          </a:prstGeom>
        </p:spPr>
        <p:txBody>
          <a:bodyPr vert="horz" lIns="138934" tIns="69467" rIns="138934" bIns="69467" rtlCol="0"/>
          <a:lstStyle>
            <a:lvl1pPr algn="l">
              <a:defRPr sz="1800"/>
            </a:lvl1pPr>
          </a:lstStyle>
          <a:p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1F1680C-A00A-1C5E-DF18-78BD704E648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631790" y="0"/>
            <a:ext cx="4308422" cy="721078"/>
          </a:xfrm>
          <a:prstGeom prst="rect">
            <a:avLst/>
          </a:prstGeom>
        </p:spPr>
        <p:txBody>
          <a:bodyPr vert="horz" lIns="138934" tIns="69467" rIns="138934" bIns="69467" rtlCol="0"/>
          <a:lstStyle>
            <a:lvl1pPr algn="r">
              <a:defRPr sz="1800"/>
            </a:lvl1pPr>
          </a:lstStyle>
          <a:p>
            <a:fld id="{BC83188E-06FF-46A7-A86D-01615B6963BB}" type="datetimeFigureOut">
              <a:rPr lang="de-CH" smtClean="0"/>
              <a:t>02.09.2026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FE62FBC-B60F-262F-DA6F-5A7480639D7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3650563"/>
            <a:ext cx="4308422" cy="721076"/>
          </a:xfrm>
          <a:prstGeom prst="rect">
            <a:avLst/>
          </a:prstGeom>
        </p:spPr>
        <p:txBody>
          <a:bodyPr vert="horz" lIns="138934" tIns="69467" rIns="138934" bIns="69467" rtlCol="0" anchor="b"/>
          <a:lstStyle>
            <a:lvl1pPr algn="l">
              <a:defRPr sz="1800"/>
            </a:lvl1pPr>
          </a:lstStyle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CC55122-5CF4-D2A1-B171-EAE1879180F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631790" y="13650563"/>
            <a:ext cx="4308422" cy="721076"/>
          </a:xfrm>
          <a:prstGeom prst="rect">
            <a:avLst/>
          </a:prstGeom>
        </p:spPr>
        <p:txBody>
          <a:bodyPr vert="horz" lIns="138934" tIns="69467" rIns="138934" bIns="69467" rtlCol="0" anchor="b"/>
          <a:lstStyle>
            <a:lvl1pPr algn="r">
              <a:defRPr sz="1800"/>
            </a:lvl1pPr>
          </a:lstStyle>
          <a:p>
            <a:fld id="{64F56603-2401-4CA1-9CFC-5B48BE71ABB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399495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8422" cy="721078"/>
          </a:xfrm>
          <a:prstGeom prst="rect">
            <a:avLst/>
          </a:prstGeom>
        </p:spPr>
        <p:txBody>
          <a:bodyPr vert="horz" lIns="138934" tIns="69467" rIns="138934" bIns="69467" rtlCol="0"/>
          <a:lstStyle>
            <a:lvl1pPr algn="l">
              <a:defRPr sz="18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631790" y="0"/>
            <a:ext cx="4308422" cy="721078"/>
          </a:xfrm>
          <a:prstGeom prst="rect">
            <a:avLst/>
          </a:prstGeom>
        </p:spPr>
        <p:txBody>
          <a:bodyPr vert="horz" lIns="138934" tIns="69467" rIns="138934" bIns="69467" rtlCol="0"/>
          <a:lstStyle>
            <a:lvl1pPr algn="r">
              <a:defRPr sz="1800"/>
            </a:lvl1pPr>
          </a:lstStyle>
          <a:p>
            <a:fld id="{33353974-B324-4484-9251-23B12E1D2853}" type="datetimeFigureOut">
              <a:rPr lang="de-CH" smtClean="0"/>
              <a:t>02.09.2026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60400" y="1797050"/>
            <a:ext cx="8621713" cy="4849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934" tIns="69467" rIns="138934" bIns="69467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994252" y="6916351"/>
            <a:ext cx="7954010" cy="5658832"/>
          </a:xfrm>
          <a:prstGeom prst="rect">
            <a:avLst/>
          </a:prstGeom>
        </p:spPr>
        <p:txBody>
          <a:bodyPr vert="horz" lIns="138934" tIns="69467" rIns="138934" bIns="69467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13650563"/>
            <a:ext cx="4308422" cy="721076"/>
          </a:xfrm>
          <a:prstGeom prst="rect">
            <a:avLst/>
          </a:prstGeom>
        </p:spPr>
        <p:txBody>
          <a:bodyPr vert="horz" lIns="138934" tIns="69467" rIns="138934" bIns="69467" rtlCol="0" anchor="b"/>
          <a:lstStyle>
            <a:lvl1pPr algn="l">
              <a:defRPr sz="18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631790" y="13650563"/>
            <a:ext cx="4308422" cy="721076"/>
          </a:xfrm>
          <a:prstGeom prst="rect">
            <a:avLst/>
          </a:prstGeom>
        </p:spPr>
        <p:txBody>
          <a:bodyPr vert="horz" lIns="138934" tIns="69467" rIns="138934" bIns="69467" rtlCol="0" anchor="b"/>
          <a:lstStyle>
            <a:lvl1pPr algn="r">
              <a:defRPr sz="1800"/>
            </a:lvl1pPr>
          </a:lstStyle>
          <a:p>
            <a:fld id="{1748880D-3B93-4978-BBA5-A880439BFE4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85557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793A6C-B543-4032-35AB-2539057323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80861C8-1614-9C9A-D3C2-09949F724A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071969B-D81C-1CB5-456A-14FB26071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D13A5-3601-4C97-8487-C5128B00AC25}" type="datetime1">
              <a:rPr lang="de-CH" smtClean="0"/>
              <a:t>02.09.2026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0A06236-A9F9-C0C3-BD22-3D9F9FAE3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1. September 2026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CBCFF1D-C6E4-F21B-D494-1974E454C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826F8-0770-473D-8DF2-471A4A3CBF1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05744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F993E8-0F67-F2C8-984F-7AF8C763D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7D837C4-C11B-010D-D052-73F102D936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3B3170F-0EAE-CC2E-276A-F1E940C18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92029-BFD8-4081-841C-1D33E7F54C06}" type="datetime1">
              <a:rPr lang="de-CH" smtClean="0"/>
              <a:t>02.09.2026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04BBE37-B2B7-A8AC-6E6A-FCA25FFBD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1. September 2026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66C91AC-BF55-BFFB-FACE-4917F6A3A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826F8-0770-473D-8DF2-471A4A3CBF1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89666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04AF48AE-930C-8601-8471-F26526B716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C89B004-FE5D-9AE1-ECFF-C9EBFF8D00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3E6ABA4-A7CF-E7FC-AA21-972534754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D71E0-21DF-4A48-9E8E-D3ECFD8FEC9D}" type="datetime1">
              <a:rPr lang="de-CH" smtClean="0"/>
              <a:t>02.09.2026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72B7421-B0FF-5D69-513E-805F62F73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1. September 2026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C64BDFB-C239-8F82-FF3C-4847DB576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826F8-0770-473D-8DF2-471A4A3CBF1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38673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612690-DC5C-9B94-FB68-98776C417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0A22FF7-916E-EC69-DD35-D8E9AC31DD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8B5C3CC-37B5-6C3B-EC3D-964737287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D2445-3431-449A-AAC2-FF2890459913}" type="datetime1">
              <a:rPr lang="de-CH" smtClean="0"/>
              <a:t>02.09.2026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8A7F366-1B37-64B0-C08D-9D46B5281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1. September 2026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048ABB9-D42E-BE52-0688-D7480E0A4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826F8-0770-473D-8DF2-471A4A3CBF1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09317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E30F74-4FA4-CC36-ED87-AB2AA5A2B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D238FFF-4389-7377-ABA3-A24B1F770F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5B9EE29-A563-6639-0DB7-3C213311F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0FC6C-1F37-499D-8074-6D34922A808D}" type="datetime1">
              <a:rPr lang="de-CH" smtClean="0"/>
              <a:t>02.09.2026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BE256A9-15DE-5564-85B5-3EAA510E1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1. September 2026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D587641-69DF-8B2D-EA44-959B87515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826F8-0770-473D-8DF2-471A4A3CBF1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36222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03086D-FA2B-EDD0-DAA2-5EBE35CE1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428D9A6-C841-0543-2DD4-58DCB0D554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16F5F7A-FC0F-C9BB-1745-4B4200FF67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B8EBA96-775A-8B02-237D-43D952361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9B19E-835D-4311-A5FB-2B74A8C7B8A3}" type="datetime1">
              <a:rPr lang="de-CH" smtClean="0"/>
              <a:t>02.09.2026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0B1E4DD-C2C2-C247-B85B-B418EA254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1. September 2026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BF9C609-D9DA-B633-CA5D-FC93C62AF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826F8-0770-473D-8DF2-471A4A3CBF1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79630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6AD5AE-FB42-1BB3-CAA2-3C30AA898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74A13AF-0DB4-BC2D-E30B-76C7C0316D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718DE3C-BE27-8E1A-61B2-A58C6BA02D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F344395-B57E-FB7A-A22C-B3B5BCDED4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CB48DB8-3A17-E5CB-D5E5-90B1072CA0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7ECF8F69-CEEA-658B-86EF-AA9DC00EB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755D7-ED31-4AB6-8853-B0B052011AA0}" type="datetime1">
              <a:rPr lang="de-CH" smtClean="0"/>
              <a:t>02.09.2026</a:t>
            </a:fld>
            <a:endParaRPr lang="de-CH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2FD9B0D-4C94-50DB-9675-C188F5A60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1. September 2026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F2C59F77-AC83-1D27-DA18-7346BABD5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826F8-0770-473D-8DF2-471A4A3CBF1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96113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23F73E-8B12-2877-F8C4-699B6D827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5A759A5-E22E-2EC5-26AB-4025928A9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E03D1-24AA-4247-9546-A31B4E502032}" type="datetime1">
              <a:rPr lang="de-CH" smtClean="0"/>
              <a:t>02.09.2026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6AA0A25-2808-BAF3-3780-746198B83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1. September 2026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40C496C-1AE8-5984-07F9-9068AFCA8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826F8-0770-473D-8DF2-471A4A3CBF1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13098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C4299D5-FFD2-5E5F-D743-78F12BD87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B7CEF-A43E-45B8-AD3A-A0C2AD932777}" type="datetime1">
              <a:rPr lang="de-CH" smtClean="0"/>
              <a:t>02.09.2026</a:t>
            </a:fld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EA7ECDC-A097-7600-836A-95B7AE295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1. September 2026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F6B7842-E521-F1EE-597E-923F9C232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826F8-0770-473D-8DF2-471A4A3CBF1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74548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EE4471-5300-8CFF-0B49-06C00C6C1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C8CD97F-3C75-6949-5E8A-E6F96374F3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F037EA2-F5D8-EB91-FE15-F7A6EFA118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C6DE942-F42E-DBD5-2841-94537CBDF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2DD49-6B93-4760-B019-BC78F4968D1C}" type="datetime1">
              <a:rPr lang="de-CH" smtClean="0"/>
              <a:t>02.09.2026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4F47F3C-C245-BCBA-B201-4146E13E4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1. September 2026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AFDB381-39A1-306C-91D2-3B762510E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826F8-0770-473D-8DF2-471A4A3CBF1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58899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CCC8F1-EC68-3EBB-213A-8C1643877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4B2FA313-46F4-81D3-E759-E5E57740AF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F7A9CC3-4313-0AD7-DA78-7182E67F9E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50F3F7F-33B9-6675-AD85-3BAA9E6C0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ACE51-3344-4D52-9355-2748FE9BED28}" type="datetime1">
              <a:rPr lang="de-CH" smtClean="0"/>
              <a:t>02.09.2026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DD44CF5-D59B-64FD-3467-1A2D5BAB5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1. September 2026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ECDCB0B-440F-AD62-B7D6-FB79062B7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826F8-0770-473D-8DF2-471A4A3CBF1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23145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FB4391A1-3390-A5FE-EADC-78869082C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  <a:endParaRPr lang="de-CH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7D76A42-BC57-908E-D62F-C14DCDD049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6234E52-CA81-226D-70AC-BD394965DE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066486-F0F6-4E08-8645-6BECAD5A5A59}" type="datetime1">
              <a:rPr lang="de-CH" smtClean="0"/>
              <a:t>02.09.2026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A6B62A9-5EB5-7E96-6895-0C7FA3FB35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21262" y="633972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de-CH"/>
              <a:t>1. September 2026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09F7D5D-7573-6547-B900-7CBB785A89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104342" y="633972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343EA4-A026-45B6-A429-2AA098057BED}" type="datetime1">
              <a:rPr lang="de-CH" smtClean="0"/>
              <a:pPr/>
              <a:t>02.09.2026</a:t>
            </a:fld>
            <a:endParaRPr lang="de-CH" dirty="0"/>
          </a:p>
        </p:txBody>
      </p:sp>
      <p:pic>
        <p:nvPicPr>
          <p:cNvPr id="7" name="Picture 48">
            <a:extLst>
              <a:ext uri="{FF2B5EF4-FFF2-40B4-BE49-F238E27FC236}">
                <a16:creationId xmlns:a16="http://schemas.microsoft.com/office/drawing/2014/main" id="{C2721439-DB24-0744-5F8D-47B23A85767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4684" y="250825"/>
            <a:ext cx="2481378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7686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Rechteck 243">
            <a:extLst>
              <a:ext uri="{FF2B5EF4-FFF2-40B4-BE49-F238E27FC236}">
                <a16:creationId xmlns:a16="http://schemas.microsoft.com/office/drawing/2014/main" id="{FE1F57E9-47CB-643E-8AFE-0DDC4EFFB683}"/>
              </a:ext>
            </a:extLst>
          </p:cNvPr>
          <p:cNvSpPr/>
          <p:nvPr/>
        </p:nvSpPr>
        <p:spPr>
          <a:xfrm>
            <a:off x="1210991" y="6185965"/>
            <a:ext cx="709763" cy="365122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grpSp>
        <p:nvGrpSpPr>
          <p:cNvPr id="275" name="Gruppieren 274">
            <a:extLst>
              <a:ext uri="{FF2B5EF4-FFF2-40B4-BE49-F238E27FC236}">
                <a16:creationId xmlns:a16="http://schemas.microsoft.com/office/drawing/2014/main" id="{27A8BD92-A3E4-ADBA-7D9B-360948F31DB1}"/>
              </a:ext>
            </a:extLst>
          </p:cNvPr>
          <p:cNvGrpSpPr/>
          <p:nvPr/>
        </p:nvGrpSpPr>
        <p:grpSpPr>
          <a:xfrm>
            <a:off x="235799" y="1544128"/>
            <a:ext cx="11720402" cy="3515383"/>
            <a:chOff x="172529" y="1440611"/>
            <a:chExt cx="11720402" cy="3515383"/>
          </a:xfrm>
        </p:grpSpPr>
        <p:grpSp>
          <p:nvGrpSpPr>
            <p:cNvPr id="274" name="Gruppieren 273">
              <a:extLst>
                <a:ext uri="{FF2B5EF4-FFF2-40B4-BE49-F238E27FC236}">
                  <a16:creationId xmlns:a16="http://schemas.microsoft.com/office/drawing/2014/main" id="{EB6F9371-26BD-364F-11CF-A0BA7D4347AA}"/>
                </a:ext>
              </a:extLst>
            </p:cNvPr>
            <p:cNvGrpSpPr/>
            <p:nvPr/>
          </p:nvGrpSpPr>
          <p:grpSpPr>
            <a:xfrm>
              <a:off x="285039" y="1440611"/>
              <a:ext cx="11467976" cy="2832320"/>
              <a:chOff x="285039" y="1440611"/>
              <a:chExt cx="11467976" cy="2832320"/>
            </a:xfrm>
          </p:grpSpPr>
          <p:grpSp>
            <p:nvGrpSpPr>
              <p:cNvPr id="5" name="Gruppieren 4">
                <a:extLst>
                  <a:ext uri="{FF2B5EF4-FFF2-40B4-BE49-F238E27FC236}">
                    <a16:creationId xmlns:a16="http://schemas.microsoft.com/office/drawing/2014/main" id="{9EB6AE6D-C7FF-DAEE-6285-BEFD505A16EF}"/>
                  </a:ext>
                </a:extLst>
              </p:cNvPr>
              <p:cNvGrpSpPr/>
              <p:nvPr/>
            </p:nvGrpSpPr>
            <p:grpSpPr>
              <a:xfrm>
                <a:off x="5398585" y="1521229"/>
                <a:ext cx="1308566" cy="407446"/>
                <a:chOff x="5209488" y="477428"/>
                <a:chExt cx="1308566" cy="407446"/>
              </a:xfrm>
              <a:scene3d>
                <a:camera prst="orthographicFront"/>
                <a:lightRig rig="flat" dir="t"/>
              </a:scene3d>
            </p:grpSpPr>
            <p:sp>
              <p:nvSpPr>
                <p:cNvPr id="6" name="Rechteck 5">
                  <a:extLst>
                    <a:ext uri="{FF2B5EF4-FFF2-40B4-BE49-F238E27FC236}">
                      <a16:creationId xmlns:a16="http://schemas.microsoft.com/office/drawing/2014/main" id="{86B265F5-6CD8-18A9-2BF6-0E6718D5F1F1}"/>
                    </a:ext>
                  </a:extLst>
                </p:cNvPr>
                <p:cNvSpPr/>
                <p:nvPr/>
              </p:nvSpPr>
              <p:spPr>
                <a:xfrm>
                  <a:off x="5209488" y="477428"/>
                  <a:ext cx="1308566" cy="407446"/>
                </a:xfrm>
                <a:prstGeom prst="rect">
                  <a:avLst/>
                </a:prstGeom>
                <a:solidFill>
                  <a:schemeClr val="bg2"/>
                </a:solidFill>
                <a:sp3d prstMaterial="dkEdge">
                  <a:bevelT w="8200" h="38100"/>
                </a:sp3d>
              </p:spPr>
              <p:style>
                <a:lnRef idx="0">
                  <a:schemeClr val="dk1">
                    <a:shade val="80000"/>
                    <a:hueOff val="0"/>
                    <a:satOff val="0"/>
                    <a:lumOff val="0"/>
                    <a:alphaOff val="0"/>
                  </a:schemeClr>
                </a:lnRef>
                <a:fillRef idx="2">
                  <a:scrgbClr r="0" g="0" b="0"/>
                </a:fillRef>
                <a:effectRef idx="1">
                  <a:schemeClr val="l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/>
                <a:lstStyle/>
                <a:p>
                  <a:endParaRPr lang="de-CH" sz="1600"/>
                </a:p>
              </p:txBody>
            </p:sp>
            <p:sp>
              <p:nvSpPr>
                <p:cNvPr id="7" name="Textfeld 6">
                  <a:extLst>
                    <a:ext uri="{FF2B5EF4-FFF2-40B4-BE49-F238E27FC236}">
                      <a16:creationId xmlns:a16="http://schemas.microsoft.com/office/drawing/2014/main" id="{E0C43295-3B04-FB66-7DEB-42F897A26989}"/>
                    </a:ext>
                  </a:extLst>
                </p:cNvPr>
                <p:cNvSpPr txBox="1"/>
                <p:nvPr/>
              </p:nvSpPr>
              <p:spPr>
                <a:xfrm>
                  <a:off x="5209488" y="477428"/>
                  <a:ext cx="1308566" cy="407446"/>
                </a:xfrm>
                <a:prstGeom prst="rect">
                  <a:avLst/>
                </a:prstGeom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de-CH" sz="750" b="1" kern="1200" dirty="0">
                      <a:latin typeface="Aptos" panose="02110004020202020204"/>
                      <a:ea typeface="+mn-ea"/>
                      <a:cs typeface="+mn-cs"/>
                    </a:rPr>
                    <a:t>Leiter</a:t>
                  </a:r>
                  <a:r>
                    <a:rPr lang="de-CH" sz="700" b="1" kern="1200" dirty="0">
                      <a:latin typeface="Aptos" panose="02110004020202020204"/>
                      <a:ea typeface="+mn-ea"/>
                      <a:cs typeface="+mn-cs"/>
                    </a:rPr>
                    <a:t> AWA</a:t>
                  </a:r>
                  <a:br>
                    <a:rPr lang="de-CH" sz="700" b="1" kern="1200" dirty="0">
                      <a:latin typeface="Aptos" panose="02110004020202020204"/>
                      <a:ea typeface="+mn-ea"/>
                      <a:cs typeface="+mn-cs"/>
                    </a:rPr>
                  </a:br>
                  <a:r>
                    <a:rPr lang="de-CH" sz="750" b="0" kern="1200" dirty="0">
                      <a:latin typeface="Aptos" panose="02110004020202020204"/>
                      <a:ea typeface="+mn-ea"/>
                      <a:cs typeface="+mn-cs"/>
                    </a:rPr>
                    <a:t>Remo</a:t>
                  </a:r>
                  <a:r>
                    <a:rPr lang="de-CH" sz="700" b="0" kern="1200" dirty="0">
                      <a:latin typeface="Aptos" panose="02110004020202020204"/>
                      <a:ea typeface="+mn-ea"/>
                      <a:cs typeface="+mn-cs"/>
                    </a:rPr>
                    <a:t> Frei</a:t>
                  </a:r>
                  <a:br>
                    <a:rPr lang="de-CH" sz="700" b="1" kern="1200" dirty="0">
                      <a:latin typeface="Aptos" panose="02110004020202020204"/>
                      <a:ea typeface="+mn-ea"/>
                      <a:cs typeface="+mn-cs"/>
                    </a:rPr>
                  </a:br>
                  <a:r>
                    <a:rPr lang="de-CH" sz="700" b="0" kern="1200" dirty="0" err="1">
                      <a:latin typeface="Aptos" panose="02110004020202020204"/>
                      <a:ea typeface="+mn-ea"/>
                      <a:cs typeface="+mn-cs"/>
                    </a:rPr>
                    <a:t>Stv</a:t>
                  </a:r>
                  <a:r>
                    <a:rPr lang="de-CH" sz="700" b="0" kern="1200" dirty="0">
                      <a:latin typeface="Aptos" panose="02110004020202020204"/>
                      <a:ea typeface="+mn-ea"/>
                      <a:cs typeface="+mn-cs"/>
                    </a:rPr>
                    <a:t>. </a:t>
                  </a:r>
                  <a:r>
                    <a:rPr lang="de-CH" sz="750" b="0" kern="1200" dirty="0">
                      <a:latin typeface="Aptos" panose="02110004020202020204"/>
                      <a:ea typeface="+mn-ea"/>
                      <a:cs typeface="+mn-cs"/>
                    </a:rPr>
                    <a:t>Hans</a:t>
                  </a:r>
                  <a:r>
                    <a:rPr lang="de-CH" sz="700" b="0" kern="1200" dirty="0">
                      <a:latin typeface="Aptos" panose="02110004020202020204"/>
                      <a:ea typeface="+mn-ea"/>
                      <a:cs typeface="+mn-cs"/>
                    </a:rPr>
                    <a:t> Moor</a:t>
                  </a:r>
                </a:p>
              </p:txBody>
            </p:sp>
          </p:grpSp>
          <p:grpSp>
            <p:nvGrpSpPr>
              <p:cNvPr id="8" name="Gruppieren 7">
                <a:extLst>
                  <a:ext uri="{FF2B5EF4-FFF2-40B4-BE49-F238E27FC236}">
                    <a16:creationId xmlns:a16="http://schemas.microsoft.com/office/drawing/2014/main" id="{EA27651F-2EFD-4F75-7DF4-111DA394600C}"/>
                  </a:ext>
                </a:extLst>
              </p:cNvPr>
              <p:cNvGrpSpPr/>
              <p:nvPr/>
            </p:nvGrpSpPr>
            <p:grpSpPr>
              <a:xfrm>
                <a:off x="4879566" y="2119472"/>
                <a:ext cx="1038037" cy="425896"/>
                <a:chOff x="4736295" y="1063751"/>
                <a:chExt cx="1038037" cy="425896"/>
              </a:xfrm>
              <a:scene3d>
                <a:camera prst="orthographicFront"/>
                <a:lightRig rig="flat" dir="t"/>
              </a:scene3d>
            </p:grpSpPr>
            <p:sp>
              <p:nvSpPr>
                <p:cNvPr id="9" name="Rechteck 8">
                  <a:extLst>
                    <a:ext uri="{FF2B5EF4-FFF2-40B4-BE49-F238E27FC236}">
                      <a16:creationId xmlns:a16="http://schemas.microsoft.com/office/drawing/2014/main" id="{4424AA5E-AB5A-D520-3F15-C8CB233FC55D}"/>
                    </a:ext>
                  </a:extLst>
                </p:cNvPr>
                <p:cNvSpPr/>
                <p:nvPr/>
              </p:nvSpPr>
              <p:spPr>
                <a:xfrm>
                  <a:off x="4736295" y="1063751"/>
                  <a:ext cx="1038037" cy="425896"/>
                </a:xfrm>
                <a:prstGeom prst="rect">
                  <a:avLst/>
                </a:prstGeom>
                <a:sp3d prstMaterial="dkEdge">
                  <a:bevelT w="8200" h="38100"/>
                </a:sp3d>
              </p:spPr>
              <p:style>
                <a:lnRef idx="0">
                  <a:schemeClr val="dk1">
                    <a:shade val="80000"/>
                    <a:hueOff val="0"/>
                    <a:satOff val="0"/>
                    <a:lumOff val="0"/>
                    <a:alphaOff val="0"/>
                  </a:schemeClr>
                </a:lnRef>
                <a:fillRef idx="2">
                  <a:schemeClr val="lt1">
                    <a:hueOff val="0"/>
                    <a:satOff val="0"/>
                    <a:lumOff val="0"/>
                    <a:alphaOff val="0"/>
                  </a:schemeClr>
                </a:fillRef>
                <a:effectRef idx="1">
                  <a:schemeClr val="l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/>
                <a:lstStyle/>
                <a:p>
                  <a:endParaRPr lang="de-CH"/>
                </a:p>
              </p:txBody>
            </p:sp>
            <p:sp>
              <p:nvSpPr>
                <p:cNvPr id="10" name="Textfeld 9">
                  <a:extLst>
                    <a:ext uri="{FF2B5EF4-FFF2-40B4-BE49-F238E27FC236}">
                      <a16:creationId xmlns:a16="http://schemas.microsoft.com/office/drawing/2014/main" id="{EA1999FC-8A0E-67D6-6108-10A868AE42A0}"/>
                    </a:ext>
                  </a:extLst>
                </p:cNvPr>
                <p:cNvSpPr txBox="1"/>
                <p:nvPr/>
              </p:nvSpPr>
              <p:spPr>
                <a:xfrm>
                  <a:off x="4736295" y="1063751"/>
                  <a:ext cx="1038037" cy="425896"/>
                </a:xfrm>
                <a:prstGeom prst="rect">
                  <a:avLst/>
                </a:prstGeom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6350" tIns="6350" rIns="6350" bIns="6350" numCol="1" spcCol="1270" anchor="ctr" anchorCtr="0">
                  <a:noAutofit/>
                </a:bodyPr>
                <a:lstStyle/>
                <a:p>
                  <a:pPr marL="0" lvl="0" indent="0" algn="ctr" defTabSz="4445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de-CH" sz="700" b="1" kern="1200" dirty="0">
                      <a:latin typeface="Aptos" panose="02110004020202020204"/>
                      <a:ea typeface="+mn-ea"/>
                      <a:cs typeface="+mn-cs"/>
                    </a:rPr>
                    <a:t>Catherine Meili</a:t>
                  </a:r>
                </a:p>
                <a:p>
                  <a:pPr marL="0" lvl="0" indent="0" algn="ctr" defTabSz="4445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de-CH" sz="700" b="0" kern="1200" dirty="0">
                      <a:latin typeface="Aptos" panose="02110004020202020204"/>
                      <a:ea typeface="+mn-ea"/>
                      <a:cs typeface="+mn-cs"/>
                    </a:rPr>
                    <a:t>Assistenz Amtsleitung </a:t>
                  </a:r>
                </a:p>
              </p:txBody>
            </p:sp>
          </p:grpSp>
          <p:grpSp>
            <p:nvGrpSpPr>
              <p:cNvPr id="12" name="Gruppieren 11">
                <a:extLst>
                  <a:ext uri="{FF2B5EF4-FFF2-40B4-BE49-F238E27FC236}">
                    <a16:creationId xmlns:a16="http://schemas.microsoft.com/office/drawing/2014/main" id="{98BD4AC0-F71C-0C7D-477A-D515F8D6A4ED}"/>
                  </a:ext>
                </a:extLst>
              </p:cNvPr>
              <p:cNvGrpSpPr/>
              <p:nvPr/>
            </p:nvGrpSpPr>
            <p:grpSpPr>
              <a:xfrm>
                <a:off x="1695937" y="2685037"/>
                <a:ext cx="1308566" cy="538644"/>
                <a:chOff x="7440827" y="1668524"/>
                <a:chExt cx="1308566" cy="538644"/>
              </a:xfrm>
              <a:solidFill>
                <a:schemeClr val="bg2">
                  <a:lumMod val="75000"/>
                </a:schemeClr>
              </a:solidFill>
              <a:scene3d>
                <a:camera prst="orthographicFront"/>
                <a:lightRig rig="flat" dir="t"/>
              </a:scene3d>
            </p:grpSpPr>
            <p:sp>
              <p:nvSpPr>
                <p:cNvPr id="13" name="Rechteck 12">
                  <a:extLst>
                    <a:ext uri="{FF2B5EF4-FFF2-40B4-BE49-F238E27FC236}">
                      <a16:creationId xmlns:a16="http://schemas.microsoft.com/office/drawing/2014/main" id="{A88562FC-A6FB-C469-4797-1E15031FE4BF}"/>
                    </a:ext>
                  </a:extLst>
                </p:cNvPr>
                <p:cNvSpPr/>
                <p:nvPr/>
              </p:nvSpPr>
              <p:spPr>
                <a:xfrm>
                  <a:off x="7440827" y="1668524"/>
                  <a:ext cx="1308566" cy="538644"/>
                </a:xfrm>
                <a:prstGeom prst="rect">
                  <a:avLst/>
                </a:prstGeom>
                <a:grpFill/>
                <a:sp3d prstMaterial="dkEdge">
                  <a:bevelT w="8200" h="38100"/>
                </a:sp3d>
              </p:spPr>
              <p:style>
                <a:lnRef idx="0">
                  <a:schemeClr val="dk1">
                    <a:shade val="80000"/>
                    <a:hueOff val="0"/>
                    <a:satOff val="0"/>
                    <a:lumOff val="0"/>
                    <a:alphaOff val="0"/>
                  </a:schemeClr>
                </a:lnRef>
                <a:fillRef idx="2">
                  <a:scrgbClr r="0" g="0" b="0"/>
                </a:fillRef>
                <a:effectRef idx="1">
                  <a:schemeClr val="l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/>
                <a:lstStyle/>
                <a:p>
                  <a:endParaRPr lang="de-CH"/>
                </a:p>
              </p:txBody>
            </p:sp>
            <p:sp>
              <p:nvSpPr>
                <p:cNvPr id="14" name="Textfeld 13">
                  <a:extLst>
                    <a:ext uri="{FF2B5EF4-FFF2-40B4-BE49-F238E27FC236}">
                      <a16:creationId xmlns:a16="http://schemas.microsoft.com/office/drawing/2014/main" id="{0AAE38BA-06C8-C568-814C-3ACFD2537533}"/>
                    </a:ext>
                  </a:extLst>
                </p:cNvPr>
                <p:cNvSpPr txBox="1"/>
                <p:nvPr/>
              </p:nvSpPr>
              <p:spPr>
                <a:xfrm>
                  <a:off x="7440827" y="1668524"/>
                  <a:ext cx="1308566" cy="538644"/>
                </a:xfrm>
                <a:prstGeom prst="rect">
                  <a:avLst/>
                </a:prstGeom>
                <a:grpFill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de-CH" sz="750" b="1" dirty="0">
                      <a:latin typeface="Aptos" panose="02110004020202020204"/>
                    </a:rPr>
                    <a:t>Geschäftsbereich</a:t>
                  </a:r>
                </a:p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de-CH" sz="750" b="1" dirty="0">
                      <a:latin typeface="Aptos" panose="02110004020202020204"/>
                    </a:rPr>
                    <a:t>Arbeit</a:t>
                  </a:r>
                </a:p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de-CH" sz="750" dirty="0">
                      <a:latin typeface="Aptos" panose="02110004020202020204"/>
                    </a:rPr>
                    <a:t>Remo Frei</a:t>
                  </a:r>
                  <a:endParaRPr lang="de-CH" sz="750" kern="1200" dirty="0"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5" name="Gruppieren 14">
                <a:extLst>
                  <a:ext uri="{FF2B5EF4-FFF2-40B4-BE49-F238E27FC236}">
                    <a16:creationId xmlns:a16="http://schemas.microsoft.com/office/drawing/2014/main" id="{6C705168-7C8A-4FDE-A426-F4301DB99F02}"/>
                  </a:ext>
                </a:extLst>
              </p:cNvPr>
              <p:cNvGrpSpPr/>
              <p:nvPr/>
            </p:nvGrpSpPr>
            <p:grpSpPr>
              <a:xfrm>
                <a:off x="285039" y="3734287"/>
                <a:ext cx="1308566" cy="538644"/>
                <a:chOff x="3261" y="1668524"/>
                <a:chExt cx="1308566" cy="538644"/>
              </a:xfrm>
              <a:scene3d>
                <a:camera prst="orthographicFront"/>
                <a:lightRig rig="flat" dir="t"/>
              </a:scene3d>
            </p:grpSpPr>
            <p:sp>
              <p:nvSpPr>
                <p:cNvPr id="16" name="Rechteck 15">
                  <a:extLst>
                    <a:ext uri="{FF2B5EF4-FFF2-40B4-BE49-F238E27FC236}">
                      <a16:creationId xmlns:a16="http://schemas.microsoft.com/office/drawing/2014/main" id="{6155DCFC-2B33-2655-C4B2-2733E1AAADDB}"/>
                    </a:ext>
                  </a:extLst>
                </p:cNvPr>
                <p:cNvSpPr/>
                <p:nvPr/>
              </p:nvSpPr>
              <p:spPr>
                <a:xfrm>
                  <a:off x="3261" y="1668524"/>
                  <a:ext cx="1308566" cy="538644"/>
                </a:xfrm>
                <a:prstGeom prst="rect">
                  <a:avLst/>
                </a:prstGeom>
                <a:solidFill>
                  <a:schemeClr val="bg2"/>
                </a:solidFill>
                <a:sp3d prstMaterial="dkEdge">
                  <a:bevelT w="8200" h="38100"/>
                </a:sp3d>
              </p:spPr>
              <p:style>
                <a:lnRef idx="0">
                  <a:schemeClr val="dk1">
                    <a:shade val="80000"/>
                    <a:hueOff val="0"/>
                    <a:satOff val="0"/>
                    <a:lumOff val="0"/>
                    <a:alphaOff val="0"/>
                  </a:schemeClr>
                </a:lnRef>
                <a:fillRef idx="2">
                  <a:scrgbClr r="0" g="0" b="0"/>
                </a:fillRef>
                <a:effectRef idx="1">
                  <a:schemeClr val="l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/>
                <a:lstStyle/>
                <a:p>
                  <a:endParaRPr lang="de-CH"/>
                </a:p>
              </p:txBody>
            </p:sp>
            <p:sp>
              <p:nvSpPr>
                <p:cNvPr id="17" name="Textfeld 16">
                  <a:extLst>
                    <a:ext uri="{FF2B5EF4-FFF2-40B4-BE49-F238E27FC236}">
                      <a16:creationId xmlns:a16="http://schemas.microsoft.com/office/drawing/2014/main" id="{C95ED04A-A43D-FE71-F391-E10AAF3CCE7F}"/>
                    </a:ext>
                  </a:extLst>
                </p:cNvPr>
                <p:cNvSpPr txBox="1"/>
                <p:nvPr/>
              </p:nvSpPr>
              <p:spPr>
                <a:xfrm>
                  <a:off x="3261" y="1668524"/>
                  <a:ext cx="1308566" cy="538644"/>
                </a:xfrm>
                <a:prstGeom prst="rect">
                  <a:avLst/>
                </a:prstGeom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de-CH" sz="750" b="1" kern="1200" dirty="0">
                      <a:latin typeface="Aptos" panose="02110004020202020204"/>
                      <a:ea typeface="+mn-ea"/>
                      <a:cs typeface="+mn-cs"/>
                    </a:rPr>
                    <a:t>Regionales Arbeitsvermittlungszentrum </a:t>
                  </a:r>
                  <a:br>
                    <a:rPr lang="de-CH" sz="750" b="1" kern="1200" dirty="0">
                      <a:latin typeface="Aptos" panose="02110004020202020204"/>
                      <a:ea typeface="+mn-ea"/>
                      <a:cs typeface="+mn-cs"/>
                    </a:rPr>
                  </a:br>
                  <a:r>
                    <a:rPr lang="de-CH" sz="750" b="0" kern="1200" dirty="0">
                      <a:latin typeface="Aptos" panose="02110004020202020204"/>
                      <a:ea typeface="+mn-ea"/>
                      <a:cs typeface="+mn-cs"/>
                    </a:rPr>
                    <a:t>Marco Leo</a:t>
                  </a:r>
                </a:p>
              </p:txBody>
            </p:sp>
          </p:grpSp>
          <p:grpSp>
            <p:nvGrpSpPr>
              <p:cNvPr id="18" name="Gruppieren 17">
                <a:extLst>
                  <a:ext uri="{FF2B5EF4-FFF2-40B4-BE49-F238E27FC236}">
                    <a16:creationId xmlns:a16="http://schemas.microsoft.com/office/drawing/2014/main" id="{E406F027-C7F5-970B-A60E-D4C092E28FD6}"/>
                  </a:ext>
                </a:extLst>
              </p:cNvPr>
              <p:cNvGrpSpPr/>
              <p:nvPr/>
            </p:nvGrpSpPr>
            <p:grpSpPr>
              <a:xfrm>
                <a:off x="1682132" y="3728034"/>
                <a:ext cx="1308566" cy="538644"/>
                <a:chOff x="1490704" y="1668524"/>
                <a:chExt cx="1308566" cy="538644"/>
              </a:xfrm>
              <a:scene3d>
                <a:camera prst="orthographicFront"/>
                <a:lightRig rig="flat" dir="t"/>
              </a:scene3d>
            </p:grpSpPr>
            <p:sp>
              <p:nvSpPr>
                <p:cNvPr id="19" name="Rechteck 18">
                  <a:extLst>
                    <a:ext uri="{FF2B5EF4-FFF2-40B4-BE49-F238E27FC236}">
                      <a16:creationId xmlns:a16="http://schemas.microsoft.com/office/drawing/2014/main" id="{2179DBA9-44AA-67B4-5CE6-853B83CC9ED2}"/>
                    </a:ext>
                  </a:extLst>
                </p:cNvPr>
                <p:cNvSpPr/>
                <p:nvPr/>
              </p:nvSpPr>
              <p:spPr>
                <a:xfrm>
                  <a:off x="1490704" y="1668524"/>
                  <a:ext cx="1308566" cy="538644"/>
                </a:xfrm>
                <a:prstGeom prst="rect">
                  <a:avLst/>
                </a:prstGeom>
                <a:solidFill>
                  <a:schemeClr val="bg2"/>
                </a:solidFill>
                <a:sp3d prstMaterial="dkEdge">
                  <a:bevelT w="8200" h="38100"/>
                </a:sp3d>
              </p:spPr>
              <p:style>
                <a:lnRef idx="0">
                  <a:schemeClr val="dk1">
                    <a:shade val="80000"/>
                    <a:hueOff val="0"/>
                    <a:satOff val="0"/>
                    <a:lumOff val="0"/>
                    <a:alphaOff val="0"/>
                  </a:schemeClr>
                </a:lnRef>
                <a:fillRef idx="2">
                  <a:scrgbClr r="0" g="0" b="0"/>
                </a:fillRef>
                <a:effectRef idx="1">
                  <a:schemeClr val="l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/>
                <a:lstStyle/>
                <a:p>
                  <a:endParaRPr lang="de-CH"/>
                </a:p>
              </p:txBody>
            </p:sp>
            <p:sp>
              <p:nvSpPr>
                <p:cNvPr id="20" name="Textfeld 19">
                  <a:extLst>
                    <a:ext uri="{FF2B5EF4-FFF2-40B4-BE49-F238E27FC236}">
                      <a16:creationId xmlns:a16="http://schemas.microsoft.com/office/drawing/2014/main" id="{7A0590D4-00EA-2C80-7615-A79D142F4978}"/>
                    </a:ext>
                  </a:extLst>
                </p:cNvPr>
                <p:cNvSpPr txBox="1"/>
                <p:nvPr/>
              </p:nvSpPr>
              <p:spPr>
                <a:xfrm>
                  <a:off x="1490704" y="1668524"/>
                  <a:ext cx="1308566" cy="538644"/>
                </a:xfrm>
                <a:prstGeom prst="rect">
                  <a:avLst/>
                </a:prstGeom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333375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de-CH" sz="750" b="1" kern="1200" dirty="0">
                      <a:latin typeface="Aptos" panose="02110004020202020204"/>
                      <a:ea typeface="+mn-ea"/>
                      <a:cs typeface="+mn-cs"/>
                    </a:rPr>
                    <a:t>Arbeitslosenkasse</a:t>
                  </a:r>
                  <a:br>
                    <a:rPr lang="de-CH" sz="750" b="1" kern="1200" dirty="0">
                      <a:latin typeface="Aptos" panose="02110004020202020204"/>
                      <a:ea typeface="+mn-ea"/>
                      <a:cs typeface="+mn-cs"/>
                    </a:rPr>
                  </a:br>
                  <a:r>
                    <a:rPr lang="de-CH" sz="750" b="1" kern="1200" dirty="0">
                      <a:latin typeface="Aptos" panose="02110004020202020204"/>
                      <a:ea typeface="+mn-ea"/>
                      <a:cs typeface="+mn-cs"/>
                    </a:rPr>
                    <a:t>        </a:t>
                  </a:r>
                  <a:r>
                    <a:rPr lang="de-CH" sz="750" dirty="0">
                      <a:latin typeface="Aptos" panose="02110004020202020204"/>
                    </a:rPr>
                    <a:t>Fabienne von Büren</a:t>
                  </a:r>
                  <a:r>
                    <a:rPr lang="de-CH" sz="750" b="1" kern="1200" dirty="0">
                      <a:latin typeface="Aptos" panose="02110004020202020204"/>
                      <a:ea typeface="+mn-ea"/>
                      <a:cs typeface="+mn-cs"/>
                    </a:rPr>
                    <a:t>	</a:t>
                  </a:r>
                </a:p>
              </p:txBody>
            </p:sp>
          </p:grpSp>
          <p:grpSp>
            <p:nvGrpSpPr>
              <p:cNvPr id="25" name="Gruppieren 24">
                <a:extLst>
                  <a:ext uri="{FF2B5EF4-FFF2-40B4-BE49-F238E27FC236}">
                    <a16:creationId xmlns:a16="http://schemas.microsoft.com/office/drawing/2014/main" id="{D9F24A57-5777-94AA-2F9D-710E110B9614}"/>
                  </a:ext>
                </a:extLst>
              </p:cNvPr>
              <p:cNvGrpSpPr/>
              <p:nvPr/>
            </p:nvGrpSpPr>
            <p:grpSpPr>
              <a:xfrm>
                <a:off x="3079225" y="3713170"/>
                <a:ext cx="1308566" cy="538644"/>
                <a:chOff x="5953384" y="1668524"/>
                <a:chExt cx="1308566" cy="538644"/>
              </a:xfrm>
              <a:scene3d>
                <a:camera prst="orthographicFront"/>
                <a:lightRig rig="flat" dir="t"/>
              </a:scene3d>
            </p:grpSpPr>
            <p:sp>
              <p:nvSpPr>
                <p:cNvPr id="26" name="Rechteck 25">
                  <a:extLst>
                    <a:ext uri="{FF2B5EF4-FFF2-40B4-BE49-F238E27FC236}">
                      <a16:creationId xmlns:a16="http://schemas.microsoft.com/office/drawing/2014/main" id="{35437B1C-87F1-26C4-601C-5A66E4D83AD6}"/>
                    </a:ext>
                  </a:extLst>
                </p:cNvPr>
                <p:cNvSpPr/>
                <p:nvPr/>
              </p:nvSpPr>
              <p:spPr>
                <a:xfrm>
                  <a:off x="5953384" y="1668524"/>
                  <a:ext cx="1308566" cy="538644"/>
                </a:xfrm>
                <a:prstGeom prst="rect">
                  <a:avLst/>
                </a:prstGeom>
                <a:solidFill>
                  <a:schemeClr val="bg2"/>
                </a:solidFill>
                <a:sp3d prstMaterial="dkEdge">
                  <a:bevelT w="8200" h="38100"/>
                </a:sp3d>
              </p:spPr>
              <p:style>
                <a:lnRef idx="0">
                  <a:schemeClr val="dk1">
                    <a:shade val="80000"/>
                    <a:hueOff val="0"/>
                    <a:satOff val="0"/>
                    <a:lumOff val="0"/>
                    <a:alphaOff val="0"/>
                  </a:schemeClr>
                </a:lnRef>
                <a:fillRef idx="2">
                  <a:scrgbClr r="0" g="0" b="0"/>
                </a:fillRef>
                <a:effectRef idx="1">
                  <a:schemeClr val="l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/>
                <a:lstStyle/>
                <a:p>
                  <a:endParaRPr lang="de-CH"/>
                </a:p>
              </p:txBody>
            </p:sp>
            <p:sp>
              <p:nvSpPr>
                <p:cNvPr id="27" name="Textfeld 26">
                  <a:extLst>
                    <a:ext uri="{FF2B5EF4-FFF2-40B4-BE49-F238E27FC236}">
                      <a16:creationId xmlns:a16="http://schemas.microsoft.com/office/drawing/2014/main" id="{F68E298A-2EA6-D043-9A29-77BDE4573B5E}"/>
                    </a:ext>
                  </a:extLst>
                </p:cNvPr>
                <p:cNvSpPr txBox="1"/>
                <p:nvPr/>
              </p:nvSpPr>
              <p:spPr>
                <a:xfrm>
                  <a:off x="5953384" y="1668524"/>
                  <a:ext cx="1308566" cy="538644"/>
                </a:xfrm>
                <a:prstGeom prst="rect">
                  <a:avLst/>
                </a:prstGeom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de-CH" sz="750" b="1" kern="1200" dirty="0">
                      <a:latin typeface="Aptos" panose="02110004020202020204"/>
                      <a:ea typeface="+mn-ea"/>
                      <a:cs typeface="+mn-cs"/>
                    </a:rPr>
                    <a:t>Qualitätsmanagement &amp; </a:t>
                  </a:r>
                  <a:br>
                    <a:rPr lang="de-CH" sz="750" b="1" kern="1200" dirty="0">
                      <a:latin typeface="Aptos" panose="02110004020202020204"/>
                      <a:ea typeface="+mn-ea"/>
                      <a:cs typeface="+mn-cs"/>
                    </a:rPr>
                  </a:br>
                  <a:r>
                    <a:rPr lang="de-CH" sz="750" b="1" kern="1200" dirty="0">
                      <a:latin typeface="Aptos" panose="02110004020202020204"/>
                      <a:ea typeface="+mn-ea"/>
                      <a:cs typeface="+mn-cs"/>
                    </a:rPr>
                    <a:t>Logistik Arbeitsmarktliche Massnahmen </a:t>
                  </a:r>
                  <a:br>
                    <a:rPr lang="de-CH" sz="750" b="1" kern="1200" dirty="0">
                      <a:latin typeface="Aptos" panose="02110004020202020204"/>
                      <a:ea typeface="+mn-ea"/>
                      <a:cs typeface="+mn-cs"/>
                    </a:rPr>
                  </a:br>
                  <a:r>
                    <a:rPr lang="de-CH" sz="750" b="0" kern="1200" dirty="0">
                      <a:latin typeface="Aptos" panose="02110004020202020204"/>
                      <a:ea typeface="+mn-ea"/>
                      <a:cs typeface="+mn-cs"/>
                    </a:rPr>
                    <a:t>Manfred Schmid</a:t>
                  </a:r>
                </a:p>
              </p:txBody>
            </p:sp>
          </p:grpSp>
          <p:cxnSp>
            <p:nvCxnSpPr>
              <p:cNvPr id="51" name="Gerader Verbinder 50">
                <a:extLst>
                  <a:ext uri="{FF2B5EF4-FFF2-40B4-BE49-F238E27FC236}">
                    <a16:creationId xmlns:a16="http://schemas.microsoft.com/office/drawing/2014/main" id="{6F68283D-4A73-45B5-D54F-5BE54021BBF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08273" y="3409636"/>
                <a:ext cx="1441947" cy="0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4" name="Gerader Verbinder 53">
                <a:extLst>
                  <a:ext uri="{FF2B5EF4-FFF2-40B4-BE49-F238E27FC236}">
                    <a16:creationId xmlns:a16="http://schemas.microsoft.com/office/drawing/2014/main" id="{7DD7359C-0471-CDB3-A624-0B0B62924608}"/>
                  </a:ext>
                </a:extLst>
              </p:cNvPr>
              <p:cNvCxnSpPr>
                <a:cxnSpLocks/>
                <a:endCxn id="20" idx="0"/>
              </p:cNvCxnSpPr>
              <p:nvPr/>
            </p:nvCxnSpPr>
            <p:spPr>
              <a:xfrm>
                <a:off x="2336415" y="3416654"/>
                <a:ext cx="0" cy="311380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6" name="Gerader Verbinder 55">
                <a:extLst>
                  <a:ext uri="{FF2B5EF4-FFF2-40B4-BE49-F238E27FC236}">
                    <a16:creationId xmlns:a16="http://schemas.microsoft.com/office/drawing/2014/main" id="{ADF546CB-E87C-A45A-70AD-7828AD836B4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19708" y="3409793"/>
                <a:ext cx="1441947" cy="0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7" name="Gerader Verbinder 56">
                <a:extLst>
                  <a:ext uri="{FF2B5EF4-FFF2-40B4-BE49-F238E27FC236}">
                    <a16:creationId xmlns:a16="http://schemas.microsoft.com/office/drawing/2014/main" id="{C698E34B-027F-9E9F-14D0-99F5B31471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57322" y="3402012"/>
                <a:ext cx="0" cy="311158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60" name="Gruppieren 59">
                <a:extLst>
                  <a:ext uri="{FF2B5EF4-FFF2-40B4-BE49-F238E27FC236}">
                    <a16:creationId xmlns:a16="http://schemas.microsoft.com/office/drawing/2014/main" id="{0133FC0C-FB56-92A2-F927-89467C387A7B}"/>
                  </a:ext>
                </a:extLst>
              </p:cNvPr>
              <p:cNvGrpSpPr/>
              <p:nvPr/>
            </p:nvGrpSpPr>
            <p:grpSpPr>
              <a:xfrm>
                <a:off x="4526800" y="2703060"/>
                <a:ext cx="1308566" cy="538644"/>
                <a:chOff x="8928271" y="1668524"/>
                <a:chExt cx="1308566" cy="538644"/>
              </a:xfrm>
              <a:solidFill>
                <a:schemeClr val="bg2">
                  <a:lumMod val="75000"/>
                </a:schemeClr>
              </a:solidFill>
              <a:scene3d>
                <a:camera prst="orthographicFront"/>
                <a:lightRig rig="flat" dir="t"/>
              </a:scene3d>
            </p:grpSpPr>
            <p:sp>
              <p:nvSpPr>
                <p:cNvPr id="61" name="Rechteck 60">
                  <a:extLst>
                    <a:ext uri="{FF2B5EF4-FFF2-40B4-BE49-F238E27FC236}">
                      <a16:creationId xmlns:a16="http://schemas.microsoft.com/office/drawing/2014/main" id="{317AD5AC-9DBE-36A4-5E4C-F0B91C1C265A}"/>
                    </a:ext>
                  </a:extLst>
                </p:cNvPr>
                <p:cNvSpPr/>
                <p:nvPr/>
              </p:nvSpPr>
              <p:spPr>
                <a:xfrm>
                  <a:off x="8928271" y="1668524"/>
                  <a:ext cx="1308566" cy="538644"/>
                </a:xfrm>
                <a:prstGeom prst="rect">
                  <a:avLst/>
                </a:prstGeom>
                <a:grpFill/>
                <a:sp3d prstMaterial="dkEdge">
                  <a:bevelT w="8200" h="38100"/>
                </a:sp3d>
              </p:spPr>
              <p:style>
                <a:lnRef idx="0">
                  <a:schemeClr val="dk1">
                    <a:shade val="80000"/>
                    <a:hueOff val="0"/>
                    <a:satOff val="0"/>
                    <a:lumOff val="0"/>
                    <a:alphaOff val="0"/>
                  </a:schemeClr>
                </a:lnRef>
                <a:fillRef idx="2">
                  <a:scrgbClr r="0" g="0" b="0"/>
                </a:fillRef>
                <a:effectRef idx="1">
                  <a:schemeClr val="l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/>
                <a:lstStyle/>
                <a:p>
                  <a:endParaRPr lang="de-CH"/>
                </a:p>
              </p:txBody>
            </p:sp>
            <p:sp>
              <p:nvSpPr>
                <p:cNvPr id="62" name="Textfeld 61">
                  <a:extLst>
                    <a:ext uri="{FF2B5EF4-FFF2-40B4-BE49-F238E27FC236}">
                      <a16:creationId xmlns:a16="http://schemas.microsoft.com/office/drawing/2014/main" id="{2015A053-9056-3FA5-B2AC-46D917C5F0E1}"/>
                    </a:ext>
                  </a:extLst>
                </p:cNvPr>
                <p:cNvSpPr txBox="1"/>
                <p:nvPr/>
              </p:nvSpPr>
              <p:spPr>
                <a:xfrm>
                  <a:off x="8928271" y="1668524"/>
                  <a:ext cx="1308566" cy="538644"/>
                </a:xfrm>
                <a:prstGeom prst="rect">
                  <a:avLst/>
                </a:prstGeom>
                <a:grpFill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3556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de-CH" sz="750" b="1" kern="1200" dirty="0">
                      <a:latin typeface="Aptos" panose="02110004020202020204"/>
                      <a:ea typeface="+mn-ea"/>
                      <a:cs typeface="+mn-cs"/>
                    </a:rPr>
                    <a:t>Juristische Dienstleistungen </a:t>
                  </a:r>
                  <a:br>
                    <a:rPr lang="de-CH" sz="750" b="1" kern="1200" dirty="0">
                      <a:latin typeface="Aptos" panose="02110004020202020204"/>
                      <a:ea typeface="+mn-ea"/>
                      <a:cs typeface="+mn-cs"/>
                    </a:rPr>
                  </a:br>
                  <a:r>
                    <a:rPr lang="de-CH" sz="750" b="0" kern="1200" dirty="0">
                      <a:latin typeface="Aptos" panose="02110004020202020204"/>
                      <a:ea typeface="+mn-ea"/>
                      <a:cs typeface="+mn-cs"/>
                    </a:rPr>
                    <a:t>Cécile San Miguel</a:t>
                  </a:r>
                </a:p>
              </p:txBody>
            </p:sp>
          </p:grpSp>
          <p:cxnSp>
            <p:nvCxnSpPr>
              <p:cNvPr id="64" name="Gerader Verbinder 63">
                <a:extLst>
                  <a:ext uri="{FF2B5EF4-FFF2-40B4-BE49-F238E27FC236}">
                    <a16:creationId xmlns:a16="http://schemas.microsoft.com/office/drawing/2014/main" id="{0DC9ACD8-E446-EDAC-C87B-368B95EA3C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81083" y="2618569"/>
                <a:ext cx="0" cy="78097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65" name="Gruppieren 64">
                <a:extLst>
                  <a:ext uri="{FF2B5EF4-FFF2-40B4-BE49-F238E27FC236}">
                    <a16:creationId xmlns:a16="http://schemas.microsoft.com/office/drawing/2014/main" id="{3E404B06-E885-1246-B3EA-49CE7C471831}"/>
                  </a:ext>
                </a:extLst>
              </p:cNvPr>
              <p:cNvGrpSpPr/>
              <p:nvPr/>
            </p:nvGrpSpPr>
            <p:grpSpPr>
              <a:xfrm>
                <a:off x="6277490" y="2703060"/>
                <a:ext cx="1308566" cy="538644"/>
                <a:chOff x="8928271" y="1668524"/>
                <a:chExt cx="1308566" cy="538644"/>
              </a:xfrm>
              <a:solidFill>
                <a:schemeClr val="bg2">
                  <a:lumMod val="75000"/>
                </a:schemeClr>
              </a:solidFill>
              <a:scene3d>
                <a:camera prst="orthographicFront"/>
                <a:lightRig rig="flat" dir="t"/>
              </a:scene3d>
            </p:grpSpPr>
            <p:sp>
              <p:nvSpPr>
                <p:cNvPr id="66" name="Rechteck 65">
                  <a:extLst>
                    <a:ext uri="{FF2B5EF4-FFF2-40B4-BE49-F238E27FC236}">
                      <a16:creationId xmlns:a16="http://schemas.microsoft.com/office/drawing/2014/main" id="{CF00145C-F0E0-6851-8B71-CFE35B8B1B95}"/>
                    </a:ext>
                  </a:extLst>
                </p:cNvPr>
                <p:cNvSpPr/>
                <p:nvPr/>
              </p:nvSpPr>
              <p:spPr>
                <a:xfrm>
                  <a:off x="8928271" y="1668524"/>
                  <a:ext cx="1308566" cy="538644"/>
                </a:xfrm>
                <a:prstGeom prst="rect">
                  <a:avLst/>
                </a:prstGeom>
                <a:grpFill/>
                <a:sp3d prstMaterial="dkEdge">
                  <a:bevelT w="8200" h="38100"/>
                </a:sp3d>
              </p:spPr>
              <p:style>
                <a:lnRef idx="0">
                  <a:schemeClr val="dk1">
                    <a:shade val="80000"/>
                    <a:hueOff val="0"/>
                    <a:satOff val="0"/>
                    <a:lumOff val="0"/>
                    <a:alphaOff val="0"/>
                  </a:schemeClr>
                </a:lnRef>
                <a:fillRef idx="2">
                  <a:scrgbClr r="0" g="0" b="0"/>
                </a:fillRef>
                <a:effectRef idx="1">
                  <a:schemeClr val="l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/>
                <a:lstStyle/>
                <a:p>
                  <a:endParaRPr lang="de-CH"/>
                </a:p>
              </p:txBody>
            </p:sp>
            <p:sp>
              <p:nvSpPr>
                <p:cNvPr id="67" name="Textfeld 66">
                  <a:extLst>
                    <a:ext uri="{FF2B5EF4-FFF2-40B4-BE49-F238E27FC236}">
                      <a16:creationId xmlns:a16="http://schemas.microsoft.com/office/drawing/2014/main" id="{D770B453-8C7F-FE0E-CFAB-F41EA9915DD2}"/>
                    </a:ext>
                  </a:extLst>
                </p:cNvPr>
                <p:cNvSpPr txBox="1"/>
                <p:nvPr/>
              </p:nvSpPr>
              <p:spPr>
                <a:xfrm>
                  <a:off x="8928271" y="1668524"/>
                  <a:ext cx="1308566" cy="538644"/>
                </a:xfrm>
                <a:prstGeom prst="rect">
                  <a:avLst/>
                </a:prstGeom>
                <a:grpFill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3556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de-CH" sz="750" b="1" kern="1200" dirty="0">
                      <a:latin typeface="Aptos" panose="02110004020202020204"/>
                      <a:ea typeface="+mn-ea"/>
                      <a:cs typeface="+mn-cs"/>
                    </a:rPr>
                    <a:t>Services</a:t>
                  </a:r>
                  <a:br>
                    <a:rPr lang="de-CH" sz="750" b="1" kern="1200" dirty="0">
                      <a:latin typeface="Aptos" panose="02110004020202020204"/>
                      <a:ea typeface="+mn-ea"/>
                      <a:cs typeface="+mn-cs"/>
                    </a:rPr>
                  </a:br>
                  <a:r>
                    <a:rPr lang="de-CH" sz="750" b="0" kern="1200" dirty="0">
                      <a:latin typeface="Aptos" panose="02110004020202020204"/>
                      <a:ea typeface="+mn-ea"/>
                      <a:cs typeface="+mn-cs"/>
                    </a:rPr>
                    <a:t>Melanie Schlatter</a:t>
                  </a:r>
                </a:p>
              </p:txBody>
            </p:sp>
          </p:grpSp>
          <p:grpSp>
            <p:nvGrpSpPr>
              <p:cNvPr id="73" name="Gruppieren 72">
                <a:extLst>
                  <a:ext uri="{FF2B5EF4-FFF2-40B4-BE49-F238E27FC236}">
                    <a16:creationId xmlns:a16="http://schemas.microsoft.com/office/drawing/2014/main" id="{93C59A62-F6EB-61F2-B8A1-E30A5ABC369E}"/>
                  </a:ext>
                </a:extLst>
              </p:cNvPr>
              <p:cNvGrpSpPr/>
              <p:nvPr/>
            </p:nvGrpSpPr>
            <p:grpSpPr>
              <a:xfrm>
                <a:off x="9059562" y="2710844"/>
                <a:ext cx="1308566" cy="538644"/>
                <a:chOff x="7440827" y="1668524"/>
                <a:chExt cx="1308566" cy="538644"/>
              </a:xfrm>
              <a:solidFill>
                <a:schemeClr val="bg2">
                  <a:lumMod val="75000"/>
                </a:schemeClr>
              </a:solidFill>
              <a:scene3d>
                <a:camera prst="orthographicFront"/>
                <a:lightRig rig="flat" dir="t"/>
              </a:scene3d>
            </p:grpSpPr>
            <p:sp>
              <p:nvSpPr>
                <p:cNvPr id="74" name="Rechteck 73">
                  <a:extLst>
                    <a:ext uri="{FF2B5EF4-FFF2-40B4-BE49-F238E27FC236}">
                      <a16:creationId xmlns:a16="http://schemas.microsoft.com/office/drawing/2014/main" id="{53EEA644-ED87-3BF7-7455-96500C94A3AB}"/>
                    </a:ext>
                  </a:extLst>
                </p:cNvPr>
                <p:cNvSpPr/>
                <p:nvPr/>
              </p:nvSpPr>
              <p:spPr>
                <a:xfrm>
                  <a:off x="7440827" y="1668524"/>
                  <a:ext cx="1308566" cy="538644"/>
                </a:xfrm>
                <a:prstGeom prst="rect">
                  <a:avLst/>
                </a:prstGeom>
                <a:grpFill/>
                <a:sp3d prstMaterial="dkEdge">
                  <a:bevelT w="8200" h="38100"/>
                </a:sp3d>
              </p:spPr>
              <p:style>
                <a:lnRef idx="0">
                  <a:schemeClr val="dk1">
                    <a:shade val="80000"/>
                    <a:hueOff val="0"/>
                    <a:satOff val="0"/>
                    <a:lumOff val="0"/>
                    <a:alphaOff val="0"/>
                  </a:schemeClr>
                </a:lnRef>
                <a:fillRef idx="2">
                  <a:scrgbClr r="0" g="0" b="0"/>
                </a:fillRef>
                <a:effectRef idx="1">
                  <a:schemeClr val="l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/>
                <a:lstStyle/>
                <a:p>
                  <a:endParaRPr lang="de-CH"/>
                </a:p>
              </p:txBody>
            </p:sp>
            <p:sp>
              <p:nvSpPr>
                <p:cNvPr id="75" name="Textfeld 74">
                  <a:extLst>
                    <a:ext uri="{FF2B5EF4-FFF2-40B4-BE49-F238E27FC236}">
                      <a16:creationId xmlns:a16="http://schemas.microsoft.com/office/drawing/2014/main" id="{19EB6454-DE56-52BA-5FC5-C25007AE7C00}"/>
                    </a:ext>
                  </a:extLst>
                </p:cNvPr>
                <p:cNvSpPr txBox="1"/>
                <p:nvPr/>
              </p:nvSpPr>
              <p:spPr>
                <a:xfrm>
                  <a:off x="7440827" y="1668524"/>
                  <a:ext cx="1308566" cy="538644"/>
                </a:xfrm>
                <a:prstGeom prst="rect">
                  <a:avLst/>
                </a:prstGeom>
                <a:grpFill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de-CH" sz="750" b="1" dirty="0">
                      <a:latin typeface="Aptos" panose="02110004020202020204"/>
                    </a:rPr>
                    <a:t>Geschäftsbereich</a:t>
                  </a:r>
                </a:p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de-CH" sz="750" b="1" dirty="0">
                      <a:latin typeface="Aptos" panose="02110004020202020204"/>
                    </a:rPr>
                    <a:t>Wirtschaft</a:t>
                  </a:r>
                </a:p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de-CH" sz="750" kern="1200" dirty="0">
                      <a:latin typeface="Aptos" panose="02110004020202020204"/>
                      <a:ea typeface="+mn-ea"/>
                      <a:cs typeface="+mn-cs"/>
                    </a:rPr>
                    <a:t>Hans Moor</a:t>
                  </a:r>
                </a:p>
              </p:txBody>
            </p:sp>
          </p:grpSp>
          <p:cxnSp>
            <p:nvCxnSpPr>
              <p:cNvPr id="77" name="Gerader Verbinder 76">
                <a:extLst>
                  <a:ext uri="{FF2B5EF4-FFF2-40B4-BE49-F238E27FC236}">
                    <a16:creationId xmlns:a16="http://schemas.microsoft.com/office/drawing/2014/main" id="{E782C16C-3D39-20C3-90F8-10F6BA7DD84B}"/>
                  </a:ext>
                </a:extLst>
              </p:cNvPr>
              <p:cNvCxnSpPr/>
              <p:nvPr/>
            </p:nvCxnSpPr>
            <p:spPr>
              <a:xfrm>
                <a:off x="6108286" y="2624963"/>
                <a:ext cx="782852" cy="0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9" name="Gerader Verbinder 78">
                <a:extLst>
                  <a:ext uri="{FF2B5EF4-FFF2-40B4-BE49-F238E27FC236}">
                    <a16:creationId xmlns:a16="http://schemas.microsoft.com/office/drawing/2014/main" id="{6B89DD3E-31A2-A5CD-DFE2-102D7E95380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07451" y="2616822"/>
                <a:ext cx="0" cy="87628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81" name="Gruppieren 80">
                <a:extLst>
                  <a:ext uri="{FF2B5EF4-FFF2-40B4-BE49-F238E27FC236}">
                    <a16:creationId xmlns:a16="http://schemas.microsoft.com/office/drawing/2014/main" id="{4A06E961-5CDB-041B-536E-EF47DF62A0C0}"/>
                  </a:ext>
                </a:extLst>
              </p:cNvPr>
              <p:cNvGrpSpPr/>
              <p:nvPr/>
            </p:nvGrpSpPr>
            <p:grpSpPr>
              <a:xfrm>
                <a:off x="7697515" y="3715305"/>
                <a:ext cx="1308566" cy="538644"/>
                <a:chOff x="3261" y="1668524"/>
                <a:chExt cx="1308566" cy="538644"/>
              </a:xfrm>
              <a:scene3d>
                <a:camera prst="orthographicFront"/>
                <a:lightRig rig="flat" dir="t"/>
              </a:scene3d>
            </p:grpSpPr>
            <p:sp>
              <p:nvSpPr>
                <p:cNvPr id="82" name="Rechteck 81">
                  <a:extLst>
                    <a:ext uri="{FF2B5EF4-FFF2-40B4-BE49-F238E27FC236}">
                      <a16:creationId xmlns:a16="http://schemas.microsoft.com/office/drawing/2014/main" id="{0648D513-10FD-1A80-D715-E8CAEBE7CD4C}"/>
                    </a:ext>
                  </a:extLst>
                </p:cNvPr>
                <p:cNvSpPr/>
                <p:nvPr/>
              </p:nvSpPr>
              <p:spPr>
                <a:xfrm>
                  <a:off x="3261" y="1668524"/>
                  <a:ext cx="1308566" cy="538644"/>
                </a:xfrm>
                <a:prstGeom prst="rect">
                  <a:avLst/>
                </a:prstGeom>
                <a:solidFill>
                  <a:schemeClr val="bg2"/>
                </a:solidFill>
                <a:sp3d prstMaterial="dkEdge">
                  <a:bevelT w="8200" h="38100"/>
                </a:sp3d>
              </p:spPr>
              <p:style>
                <a:lnRef idx="0">
                  <a:schemeClr val="dk1">
                    <a:shade val="80000"/>
                    <a:hueOff val="0"/>
                    <a:satOff val="0"/>
                    <a:lumOff val="0"/>
                    <a:alphaOff val="0"/>
                  </a:schemeClr>
                </a:lnRef>
                <a:fillRef idx="2">
                  <a:scrgbClr r="0" g="0" b="0"/>
                </a:fillRef>
                <a:effectRef idx="1">
                  <a:schemeClr val="l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/>
                <a:lstStyle/>
                <a:p>
                  <a:endParaRPr lang="de-CH"/>
                </a:p>
              </p:txBody>
            </p:sp>
            <p:sp>
              <p:nvSpPr>
                <p:cNvPr id="83" name="Textfeld 82">
                  <a:extLst>
                    <a:ext uri="{FF2B5EF4-FFF2-40B4-BE49-F238E27FC236}">
                      <a16:creationId xmlns:a16="http://schemas.microsoft.com/office/drawing/2014/main" id="{0E1D5F9C-286D-1EFC-5DD4-E6B3FCEDD054}"/>
                    </a:ext>
                  </a:extLst>
                </p:cNvPr>
                <p:cNvSpPr txBox="1"/>
                <p:nvPr/>
              </p:nvSpPr>
              <p:spPr>
                <a:xfrm>
                  <a:off x="3261" y="1668524"/>
                  <a:ext cx="1308566" cy="538644"/>
                </a:xfrm>
                <a:prstGeom prst="rect">
                  <a:avLst/>
                </a:prstGeom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de-CH" sz="750" b="1" kern="1200" dirty="0">
                      <a:latin typeface="Aptos" panose="02110004020202020204"/>
                      <a:ea typeface="+mn-ea"/>
                      <a:cs typeface="+mn-cs"/>
                    </a:rPr>
                    <a:t>Arbeitsbedingungen </a:t>
                  </a:r>
                  <a:br>
                    <a:rPr lang="de-CH" sz="750" b="1" kern="1200" dirty="0">
                      <a:latin typeface="Aptos" panose="02110004020202020204"/>
                      <a:ea typeface="+mn-ea"/>
                      <a:cs typeface="+mn-cs"/>
                    </a:rPr>
                  </a:br>
                  <a:r>
                    <a:rPr lang="de-CH" sz="750" b="0" kern="1200" dirty="0">
                      <a:latin typeface="Aptos" panose="02110004020202020204"/>
                      <a:ea typeface="+mn-ea"/>
                      <a:cs typeface="+mn-cs"/>
                    </a:rPr>
                    <a:t>Marc Hänni</a:t>
                  </a:r>
                </a:p>
              </p:txBody>
            </p:sp>
          </p:grpSp>
          <p:grpSp>
            <p:nvGrpSpPr>
              <p:cNvPr id="84" name="Gruppieren 83">
                <a:extLst>
                  <a:ext uri="{FF2B5EF4-FFF2-40B4-BE49-F238E27FC236}">
                    <a16:creationId xmlns:a16="http://schemas.microsoft.com/office/drawing/2014/main" id="{942FF80C-0280-8609-B965-9FA2731D7775}"/>
                  </a:ext>
                </a:extLst>
              </p:cNvPr>
              <p:cNvGrpSpPr/>
              <p:nvPr/>
            </p:nvGrpSpPr>
            <p:grpSpPr>
              <a:xfrm>
                <a:off x="9070982" y="3721108"/>
                <a:ext cx="1308566" cy="538644"/>
                <a:chOff x="1490704" y="1668524"/>
                <a:chExt cx="1308566" cy="538644"/>
              </a:xfrm>
              <a:scene3d>
                <a:camera prst="orthographicFront"/>
                <a:lightRig rig="flat" dir="t"/>
              </a:scene3d>
            </p:grpSpPr>
            <p:sp>
              <p:nvSpPr>
                <p:cNvPr id="85" name="Rechteck 84">
                  <a:extLst>
                    <a:ext uri="{FF2B5EF4-FFF2-40B4-BE49-F238E27FC236}">
                      <a16:creationId xmlns:a16="http://schemas.microsoft.com/office/drawing/2014/main" id="{A38BC065-D0D4-D5FE-D070-F73A142A022F}"/>
                    </a:ext>
                  </a:extLst>
                </p:cNvPr>
                <p:cNvSpPr/>
                <p:nvPr/>
              </p:nvSpPr>
              <p:spPr>
                <a:xfrm>
                  <a:off x="1490704" y="1668524"/>
                  <a:ext cx="1308566" cy="538644"/>
                </a:xfrm>
                <a:prstGeom prst="rect">
                  <a:avLst/>
                </a:prstGeom>
                <a:solidFill>
                  <a:schemeClr val="bg2"/>
                </a:solidFill>
                <a:sp3d prstMaterial="dkEdge">
                  <a:bevelT w="8200" h="38100"/>
                </a:sp3d>
              </p:spPr>
              <p:style>
                <a:lnRef idx="0">
                  <a:schemeClr val="dk1">
                    <a:shade val="80000"/>
                    <a:hueOff val="0"/>
                    <a:satOff val="0"/>
                    <a:lumOff val="0"/>
                    <a:alphaOff val="0"/>
                  </a:schemeClr>
                </a:lnRef>
                <a:fillRef idx="2">
                  <a:scrgbClr r="0" g="0" b="0"/>
                </a:fillRef>
                <a:effectRef idx="1">
                  <a:schemeClr val="l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/>
                <a:lstStyle/>
                <a:p>
                  <a:endParaRPr lang="de-CH"/>
                </a:p>
              </p:txBody>
            </p:sp>
            <p:sp>
              <p:nvSpPr>
                <p:cNvPr id="86" name="Textfeld 85">
                  <a:extLst>
                    <a:ext uri="{FF2B5EF4-FFF2-40B4-BE49-F238E27FC236}">
                      <a16:creationId xmlns:a16="http://schemas.microsoft.com/office/drawing/2014/main" id="{17ECE502-EB8E-264D-7A8C-EAB8105D8A1B}"/>
                    </a:ext>
                  </a:extLst>
                </p:cNvPr>
                <p:cNvSpPr txBox="1"/>
                <p:nvPr/>
              </p:nvSpPr>
              <p:spPr>
                <a:xfrm>
                  <a:off x="1490704" y="1668524"/>
                  <a:ext cx="1308566" cy="538644"/>
                </a:xfrm>
                <a:prstGeom prst="rect">
                  <a:avLst/>
                </a:prstGeom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333375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de-CH" sz="750" b="1" kern="1200" dirty="0">
                      <a:latin typeface="Aptos" panose="02110004020202020204"/>
                      <a:ea typeface="+mn-ea"/>
                      <a:cs typeface="+mn-cs"/>
                    </a:rPr>
                    <a:t>Energie</a:t>
                  </a:r>
                  <a:r>
                    <a:rPr lang="de-CH" sz="750" b="1" kern="1200" dirty="0"/>
                    <a:t> </a:t>
                  </a:r>
                  <a:r>
                    <a:rPr lang="de-CH" sz="750" b="1" kern="1200" dirty="0">
                      <a:latin typeface="Aptos" panose="02110004020202020204"/>
                      <a:ea typeface="+mn-ea"/>
                      <a:cs typeface="+mn-cs"/>
                    </a:rPr>
                    <a:t>und Klima</a:t>
                  </a:r>
                  <a:br>
                    <a:rPr lang="de-CH" sz="750" b="1" kern="1200" dirty="0">
                      <a:latin typeface="Aptos" panose="02110004020202020204"/>
                      <a:ea typeface="+mn-ea"/>
                      <a:cs typeface="+mn-cs"/>
                    </a:rPr>
                  </a:br>
                  <a:r>
                    <a:rPr lang="de-CH" sz="750" b="1" kern="1200" dirty="0">
                      <a:latin typeface="Aptos" panose="02110004020202020204"/>
                      <a:ea typeface="+mn-ea"/>
                      <a:cs typeface="+mn-cs"/>
                    </a:rPr>
                    <a:t>        </a:t>
                  </a:r>
                  <a:r>
                    <a:rPr lang="de-CH" sz="750" dirty="0">
                      <a:latin typeface="Aptos" panose="02110004020202020204"/>
                    </a:rPr>
                    <a:t>Christoph Bläsi</a:t>
                  </a:r>
                  <a:r>
                    <a:rPr lang="de-CH" sz="750" b="1" kern="1200" dirty="0">
                      <a:latin typeface="Aptos" panose="02110004020202020204"/>
                      <a:ea typeface="+mn-ea"/>
                      <a:cs typeface="+mn-cs"/>
                    </a:rPr>
                    <a:t>	</a:t>
                  </a:r>
                </a:p>
              </p:txBody>
            </p:sp>
          </p:grpSp>
          <p:grpSp>
            <p:nvGrpSpPr>
              <p:cNvPr id="87" name="Gruppieren 86">
                <a:extLst>
                  <a:ext uri="{FF2B5EF4-FFF2-40B4-BE49-F238E27FC236}">
                    <a16:creationId xmlns:a16="http://schemas.microsoft.com/office/drawing/2014/main" id="{F3F64925-9864-B68C-27CD-A0B2D9E19167}"/>
                  </a:ext>
                </a:extLst>
              </p:cNvPr>
              <p:cNvGrpSpPr/>
              <p:nvPr/>
            </p:nvGrpSpPr>
            <p:grpSpPr>
              <a:xfrm>
                <a:off x="10444449" y="3721108"/>
                <a:ext cx="1308566" cy="538644"/>
                <a:chOff x="10415714" y="1668524"/>
                <a:chExt cx="1308566" cy="538644"/>
              </a:xfrm>
              <a:scene3d>
                <a:camera prst="orthographicFront"/>
                <a:lightRig rig="flat" dir="t"/>
              </a:scene3d>
            </p:grpSpPr>
            <p:sp>
              <p:nvSpPr>
                <p:cNvPr id="88" name="Rechteck 87">
                  <a:extLst>
                    <a:ext uri="{FF2B5EF4-FFF2-40B4-BE49-F238E27FC236}">
                      <a16:creationId xmlns:a16="http://schemas.microsoft.com/office/drawing/2014/main" id="{12D4E671-7693-9E6C-D4BE-92F6249FF722}"/>
                    </a:ext>
                  </a:extLst>
                </p:cNvPr>
                <p:cNvSpPr/>
                <p:nvPr/>
              </p:nvSpPr>
              <p:spPr>
                <a:xfrm>
                  <a:off x="10415714" y="1668524"/>
                  <a:ext cx="1308566" cy="538644"/>
                </a:xfrm>
                <a:prstGeom prst="rect">
                  <a:avLst/>
                </a:prstGeom>
                <a:solidFill>
                  <a:schemeClr val="bg2"/>
                </a:solidFill>
                <a:sp3d prstMaterial="dkEdge">
                  <a:bevelT w="8200" h="38100"/>
                </a:sp3d>
              </p:spPr>
              <p:style>
                <a:lnRef idx="0">
                  <a:schemeClr val="dk1">
                    <a:shade val="80000"/>
                    <a:hueOff val="0"/>
                    <a:satOff val="0"/>
                    <a:lumOff val="0"/>
                    <a:alphaOff val="0"/>
                  </a:schemeClr>
                </a:lnRef>
                <a:fillRef idx="2">
                  <a:scrgbClr r="0" g="0" b="0"/>
                </a:fillRef>
                <a:effectRef idx="1">
                  <a:schemeClr val="l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/>
                <a:lstStyle/>
                <a:p>
                  <a:endParaRPr lang="de-CH"/>
                </a:p>
              </p:txBody>
            </p:sp>
            <p:sp>
              <p:nvSpPr>
                <p:cNvPr id="89" name="Textfeld 88">
                  <a:extLst>
                    <a:ext uri="{FF2B5EF4-FFF2-40B4-BE49-F238E27FC236}">
                      <a16:creationId xmlns:a16="http://schemas.microsoft.com/office/drawing/2014/main" id="{4EDB92AC-D28E-4735-5BB8-5461CEEC228C}"/>
                    </a:ext>
                  </a:extLst>
                </p:cNvPr>
                <p:cNvSpPr txBox="1"/>
                <p:nvPr/>
              </p:nvSpPr>
              <p:spPr>
                <a:xfrm>
                  <a:off x="10415714" y="1668524"/>
                  <a:ext cx="1308566" cy="538644"/>
                </a:xfrm>
                <a:prstGeom prst="rect">
                  <a:avLst/>
                </a:prstGeom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333375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de-CH" sz="750" b="1" kern="1200" dirty="0">
                      <a:latin typeface="Aptos" panose="02110004020202020204"/>
                      <a:ea typeface="+mn-ea"/>
                      <a:cs typeface="+mn-cs"/>
                    </a:rPr>
                    <a:t>Standortförderung</a:t>
                  </a:r>
                  <a:br>
                    <a:rPr lang="de-CH" sz="750" b="1" kern="1200" dirty="0">
                      <a:latin typeface="Aptos" panose="02110004020202020204"/>
                      <a:ea typeface="+mn-ea"/>
                      <a:cs typeface="+mn-cs"/>
                    </a:rPr>
                  </a:br>
                  <a:r>
                    <a:rPr lang="de-CH" sz="750" b="0" kern="1200" dirty="0">
                      <a:latin typeface="Aptos" panose="02110004020202020204"/>
                      <a:ea typeface="+mn-ea"/>
                      <a:cs typeface="+mn-cs"/>
                    </a:rPr>
                    <a:t>Andreas Gasche</a:t>
                  </a:r>
                </a:p>
              </p:txBody>
            </p:sp>
          </p:grpSp>
          <p:cxnSp>
            <p:nvCxnSpPr>
              <p:cNvPr id="93" name="Gerader Verbinder 92">
                <a:extLst>
                  <a:ext uri="{FF2B5EF4-FFF2-40B4-BE49-F238E27FC236}">
                    <a16:creationId xmlns:a16="http://schemas.microsoft.com/office/drawing/2014/main" id="{765AFE79-3DFD-B3AC-9232-1DB74AFC6C9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07435" y="3402012"/>
                <a:ext cx="953462" cy="0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5" name="Gerader Verbinder 94">
                <a:extLst>
                  <a:ext uri="{FF2B5EF4-FFF2-40B4-BE49-F238E27FC236}">
                    <a16:creationId xmlns:a16="http://schemas.microsoft.com/office/drawing/2014/main" id="{348CD1C5-B8B3-4CAA-BFCD-0CC0C26AE38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09389" y="3406812"/>
                <a:ext cx="0" cy="314296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7" name="Gerader Verbinder 96">
                <a:extLst>
                  <a:ext uri="{FF2B5EF4-FFF2-40B4-BE49-F238E27FC236}">
                    <a16:creationId xmlns:a16="http://schemas.microsoft.com/office/drawing/2014/main" id="{0E0D4D6F-D988-BD06-B671-A80589998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60897" y="3402012"/>
                <a:ext cx="1837835" cy="0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9" name="Gerader Verbinder 98">
                <a:extLst>
                  <a:ext uri="{FF2B5EF4-FFF2-40B4-BE49-F238E27FC236}">
                    <a16:creationId xmlns:a16="http://schemas.microsoft.com/office/drawing/2014/main" id="{B5105038-792B-76CA-02DB-20429B9CE64F}"/>
                  </a:ext>
                </a:extLst>
              </p:cNvPr>
              <p:cNvCxnSpPr>
                <a:cxnSpLocks/>
                <a:endCxn id="89" idx="0"/>
              </p:cNvCxnSpPr>
              <p:nvPr/>
            </p:nvCxnSpPr>
            <p:spPr>
              <a:xfrm>
                <a:off x="11098732" y="3402012"/>
                <a:ext cx="0" cy="319096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1" name="Gerader Verbinder 130">
                <a:extLst>
                  <a:ext uri="{FF2B5EF4-FFF2-40B4-BE49-F238E27FC236}">
                    <a16:creationId xmlns:a16="http://schemas.microsoft.com/office/drawing/2014/main" id="{DDCD3D47-735C-ECD4-783B-C432E1D9657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6170" y="3402012"/>
                <a:ext cx="0" cy="311158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7" name="Gerader Verbinder 156">
                <a:extLst>
                  <a:ext uri="{FF2B5EF4-FFF2-40B4-BE49-F238E27FC236}">
                    <a16:creationId xmlns:a16="http://schemas.microsoft.com/office/drawing/2014/main" id="{5D5D690D-FD0A-EF36-6A77-C72A858D184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891138" y="2617875"/>
                <a:ext cx="2822707" cy="7088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9" name="Gerader Verbinder 158">
                <a:extLst>
                  <a:ext uri="{FF2B5EF4-FFF2-40B4-BE49-F238E27FC236}">
                    <a16:creationId xmlns:a16="http://schemas.microsoft.com/office/drawing/2014/main" id="{37EBEE23-02E1-68AE-7979-313EE1D29AEA}"/>
                  </a:ext>
                </a:extLst>
              </p:cNvPr>
              <p:cNvCxnSpPr>
                <a:cxnSpLocks/>
                <a:endCxn id="67" idx="0"/>
              </p:cNvCxnSpPr>
              <p:nvPr/>
            </p:nvCxnSpPr>
            <p:spPr>
              <a:xfrm>
                <a:off x="6929800" y="2624075"/>
                <a:ext cx="1973" cy="78985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9" name="Gerader Verbinder 218">
                <a:extLst>
                  <a:ext uri="{FF2B5EF4-FFF2-40B4-BE49-F238E27FC236}">
                    <a16:creationId xmlns:a16="http://schemas.microsoft.com/office/drawing/2014/main" id="{AFEBC67E-DCB1-41A1-B6CC-F6AC9A07D250}"/>
                  </a:ext>
                </a:extLst>
              </p:cNvPr>
              <p:cNvCxnSpPr/>
              <p:nvPr/>
            </p:nvCxnSpPr>
            <p:spPr>
              <a:xfrm flipH="1" flipV="1">
                <a:off x="5181083" y="2617875"/>
                <a:ext cx="927203" cy="7088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1" name="Gerader Verbinder 220">
                <a:extLst>
                  <a:ext uri="{FF2B5EF4-FFF2-40B4-BE49-F238E27FC236}">
                    <a16:creationId xmlns:a16="http://schemas.microsoft.com/office/drawing/2014/main" id="{2E213132-DD98-459B-C1D7-98200958C9D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5508" y="3409480"/>
                <a:ext cx="0" cy="324807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3" name="Gerader Verbinder 222">
                <a:extLst>
                  <a:ext uri="{FF2B5EF4-FFF2-40B4-BE49-F238E27FC236}">
                    <a16:creationId xmlns:a16="http://schemas.microsoft.com/office/drawing/2014/main" id="{A0B46FCE-E938-CE2D-58A1-0FF13A6DFB1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39465" y="3223681"/>
                <a:ext cx="2817" cy="192973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6" name="Gerader Verbinder 225">
                <a:extLst>
                  <a:ext uri="{FF2B5EF4-FFF2-40B4-BE49-F238E27FC236}">
                    <a16:creationId xmlns:a16="http://schemas.microsoft.com/office/drawing/2014/main" id="{845BD298-BB3A-094E-3C24-731589AFBE7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342228" y="2617875"/>
                <a:ext cx="2838855" cy="0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8" name="Gerader Verbinder 227">
                <a:extLst>
                  <a:ext uri="{FF2B5EF4-FFF2-40B4-BE49-F238E27FC236}">
                    <a16:creationId xmlns:a16="http://schemas.microsoft.com/office/drawing/2014/main" id="{C9B39AD8-A86A-706D-927C-23549681A10E}"/>
                  </a:ext>
                </a:extLst>
              </p:cNvPr>
              <p:cNvCxnSpPr>
                <a:cxnSpLocks/>
                <a:stCxn id="14" idx="0"/>
              </p:cNvCxnSpPr>
              <p:nvPr/>
            </p:nvCxnSpPr>
            <p:spPr>
              <a:xfrm flipV="1">
                <a:off x="2350220" y="2617875"/>
                <a:ext cx="0" cy="67162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2" name="Gerader Verbinder 231">
                <a:extLst>
                  <a:ext uri="{FF2B5EF4-FFF2-40B4-BE49-F238E27FC236}">
                    <a16:creationId xmlns:a16="http://schemas.microsoft.com/office/drawing/2014/main" id="{29CDFDF9-BE60-B0CA-85BE-71745C9C0A8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13845" y="3265364"/>
                <a:ext cx="0" cy="136648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4" name="Gerader Verbinder 233">
                <a:extLst>
                  <a:ext uri="{FF2B5EF4-FFF2-40B4-BE49-F238E27FC236}">
                    <a16:creationId xmlns:a16="http://schemas.microsoft.com/office/drawing/2014/main" id="{09F7CA34-C182-F7EE-3748-BC022B705B80}"/>
                  </a:ext>
                </a:extLst>
              </p:cNvPr>
              <p:cNvCxnSpPr>
                <a:stCxn id="7" idx="2"/>
              </p:cNvCxnSpPr>
              <p:nvPr/>
            </p:nvCxnSpPr>
            <p:spPr>
              <a:xfrm>
                <a:off x="6052868" y="1928675"/>
                <a:ext cx="0" cy="688147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6" name="Gerader Verbinder 235">
                <a:extLst>
                  <a:ext uri="{FF2B5EF4-FFF2-40B4-BE49-F238E27FC236}">
                    <a16:creationId xmlns:a16="http://schemas.microsoft.com/office/drawing/2014/main" id="{00CA52A3-9992-68CD-C6E6-27B956D71ACD}"/>
                  </a:ext>
                </a:extLst>
              </p:cNvPr>
              <p:cNvCxnSpPr>
                <a:stCxn id="10" idx="3"/>
              </p:cNvCxnSpPr>
              <p:nvPr/>
            </p:nvCxnSpPr>
            <p:spPr>
              <a:xfrm flipV="1">
                <a:off x="5917603" y="2330821"/>
                <a:ext cx="135265" cy="1599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43" name="Rechteck 242">
                <a:extLst>
                  <a:ext uri="{FF2B5EF4-FFF2-40B4-BE49-F238E27FC236}">
                    <a16:creationId xmlns:a16="http://schemas.microsoft.com/office/drawing/2014/main" id="{4D2D0EAD-AD0D-0C94-8E7C-51BEC9C98906}"/>
                  </a:ext>
                </a:extLst>
              </p:cNvPr>
              <p:cNvSpPr/>
              <p:nvPr/>
            </p:nvSpPr>
            <p:spPr>
              <a:xfrm>
                <a:off x="1376354" y="1440611"/>
                <a:ext cx="9068095" cy="1844001"/>
              </a:xfrm>
              <a:prstGeom prst="rect">
                <a:avLst/>
              </a:prstGeom>
              <a:noFill/>
              <a:ln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</p:grpSp>
        <p:sp>
          <p:nvSpPr>
            <p:cNvPr id="266" name="Rechteck 265">
              <a:extLst>
                <a:ext uri="{FF2B5EF4-FFF2-40B4-BE49-F238E27FC236}">
                  <a16:creationId xmlns:a16="http://schemas.microsoft.com/office/drawing/2014/main" id="{B32EA841-6E3B-009D-5CCD-A1B1BDF585B2}"/>
                </a:ext>
              </a:extLst>
            </p:cNvPr>
            <p:cNvSpPr/>
            <p:nvPr/>
          </p:nvSpPr>
          <p:spPr>
            <a:xfrm>
              <a:off x="172529" y="3351773"/>
              <a:ext cx="11720402" cy="160422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  <p:sp>
        <p:nvSpPr>
          <p:cNvPr id="268" name="Rechteck 267">
            <a:extLst>
              <a:ext uri="{FF2B5EF4-FFF2-40B4-BE49-F238E27FC236}">
                <a16:creationId xmlns:a16="http://schemas.microsoft.com/office/drawing/2014/main" id="{15B43B60-9FAD-8D01-8831-9647FCB00C17}"/>
              </a:ext>
            </a:extLst>
          </p:cNvPr>
          <p:cNvSpPr/>
          <p:nvPr/>
        </p:nvSpPr>
        <p:spPr>
          <a:xfrm>
            <a:off x="341829" y="6185965"/>
            <a:ext cx="774206" cy="365122"/>
          </a:xfrm>
          <a:prstGeom prst="rect">
            <a:avLst/>
          </a:prstGeom>
          <a:noFill/>
          <a:ln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71" name="Fußzeilenplatzhalter 3">
            <a:extLst>
              <a:ext uri="{FF2B5EF4-FFF2-40B4-BE49-F238E27FC236}">
                <a16:creationId xmlns:a16="http://schemas.microsoft.com/office/drawing/2014/main" id="{A277A8E8-A071-71E3-3904-4B579AF04D58}"/>
              </a:ext>
            </a:extLst>
          </p:cNvPr>
          <p:cNvSpPr txBox="1">
            <a:spLocks/>
          </p:cNvSpPr>
          <p:nvPr/>
        </p:nvSpPr>
        <p:spPr>
          <a:xfrm>
            <a:off x="7811247" y="620694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7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/>
              <a:t>1. September 2026</a:t>
            </a:r>
          </a:p>
        </p:txBody>
      </p:sp>
      <p:sp>
        <p:nvSpPr>
          <p:cNvPr id="272" name="Textfeld 271">
            <a:extLst>
              <a:ext uri="{FF2B5EF4-FFF2-40B4-BE49-F238E27FC236}">
                <a16:creationId xmlns:a16="http://schemas.microsoft.com/office/drawing/2014/main" id="{DB3750A2-D52F-C55F-315A-CCAE461FA0B1}"/>
              </a:ext>
            </a:extLst>
          </p:cNvPr>
          <p:cNvSpPr txBox="1"/>
          <p:nvPr/>
        </p:nvSpPr>
        <p:spPr>
          <a:xfrm>
            <a:off x="1182270" y="6227922"/>
            <a:ext cx="83344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750" dirty="0"/>
              <a:t>GL-Ausschuss AWA</a:t>
            </a:r>
          </a:p>
        </p:txBody>
      </p:sp>
      <p:sp>
        <p:nvSpPr>
          <p:cNvPr id="273" name="Textfeld 272">
            <a:extLst>
              <a:ext uri="{FF2B5EF4-FFF2-40B4-BE49-F238E27FC236}">
                <a16:creationId xmlns:a16="http://schemas.microsoft.com/office/drawing/2014/main" id="{DA28F13B-BA54-5A60-80E7-384F1C590EA9}"/>
              </a:ext>
            </a:extLst>
          </p:cNvPr>
          <p:cNvSpPr txBox="1"/>
          <p:nvPr/>
        </p:nvSpPr>
        <p:spPr>
          <a:xfrm>
            <a:off x="285039" y="6227922"/>
            <a:ext cx="896581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750" dirty="0"/>
              <a:t>Geschäftsleitung AWA	</a:t>
            </a:r>
          </a:p>
        </p:txBody>
      </p:sp>
      <p:sp>
        <p:nvSpPr>
          <p:cNvPr id="277" name="Textfeld 276">
            <a:extLst>
              <a:ext uri="{FF2B5EF4-FFF2-40B4-BE49-F238E27FC236}">
                <a16:creationId xmlns:a16="http://schemas.microsoft.com/office/drawing/2014/main" id="{58A88696-A9C7-19B4-EF3F-C7794025EEFB}"/>
              </a:ext>
            </a:extLst>
          </p:cNvPr>
          <p:cNvSpPr txBox="1"/>
          <p:nvPr/>
        </p:nvSpPr>
        <p:spPr>
          <a:xfrm>
            <a:off x="400050" y="428023"/>
            <a:ext cx="52343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b="1" dirty="0">
                <a:latin typeface="Frutiger LT Com 55 Roman" panose="020B0503030504020204" pitchFamily="34" charset="0"/>
              </a:rPr>
              <a:t>Organigramm</a:t>
            </a:r>
            <a:r>
              <a:rPr lang="de-CH" dirty="0"/>
              <a:t> </a:t>
            </a:r>
            <a:r>
              <a:rPr lang="de-CH" sz="2000" b="1" dirty="0">
                <a:latin typeface="Frutiger LT Com 55 Roman" panose="020B0503030504020204" pitchFamily="34" charset="0"/>
              </a:rPr>
              <a:t>AWA </a:t>
            </a:r>
          </a:p>
        </p:txBody>
      </p:sp>
    </p:spTree>
    <p:extLst>
      <p:ext uri="{BB962C8B-B14F-4D97-AF65-F5344CB8AC3E}">
        <p14:creationId xmlns:p14="http://schemas.microsoft.com/office/powerpoint/2010/main" val="7138990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80</Words>
  <Application>Microsoft Office PowerPoint</Application>
  <PresentationFormat>Breitbild</PresentationFormat>
  <Paragraphs>21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Frutiger LT Com 55 Roman</vt:lpstr>
      <vt:lpstr>Office</vt:lpstr>
      <vt:lpstr>PowerPoint-Präsentation</vt:lpstr>
    </vt:vector>
  </TitlesOfParts>
  <Company>Amt fuer Informatik und Organisation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Aliji Elona</dc:creator>
  <cp:lastModifiedBy>Schlatter Melanie</cp:lastModifiedBy>
  <cp:revision>398</cp:revision>
  <cp:lastPrinted>2026-06-23T08:33:56Z</cp:lastPrinted>
  <dcterms:created xsi:type="dcterms:W3CDTF">2025-03-17T10:19:41Z</dcterms:created>
  <dcterms:modified xsi:type="dcterms:W3CDTF">2026-09-02T06:11:49Z</dcterms:modified>
</cp:coreProperties>
</file>