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3" r:id="rId7"/>
    <p:sldId id="266" r:id="rId8"/>
    <p:sldId id="272" r:id="rId9"/>
    <p:sldId id="274" r:id="rId10"/>
    <p:sldId id="271" r:id="rId11"/>
    <p:sldId id="262" r:id="rId12"/>
    <p:sldId id="265" r:id="rId13"/>
    <p:sldId id="267" r:id="rId14"/>
    <p:sldId id="268" r:id="rId15"/>
    <p:sldId id="269" r:id="rId16"/>
    <p:sldId id="270" r:id="rId17"/>
    <p:sldId id="273" r:id="rId18"/>
    <p:sldId id="264" r:id="rId19"/>
  </p:sldIdLst>
  <p:sldSz cx="9144000" cy="6858000" type="screen4x3"/>
  <p:notesSz cx="6794500" cy="9931400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FCB0D"/>
    <a:srgbClr val="BFAE0B"/>
    <a:srgbClr val="5F5F5F"/>
    <a:srgbClr val="F1DB0F"/>
    <a:srgbClr val="DCF907"/>
    <a:srgbClr val="DDDDDD"/>
    <a:srgbClr val="C0C0C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7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22253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8633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70688" y="685800"/>
            <a:ext cx="1801812" cy="4495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63663" y="685800"/>
            <a:ext cx="5254625" cy="4495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60247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5998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68560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63663" y="1600200"/>
            <a:ext cx="32004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16463" y="1600200"/>
            <a:ext cx="32004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9297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3308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2578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1877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4615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0322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1800" y="685800"/>
            <a:ext cx="68707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63663" y="1600200"/>
            <a:ext cx="65532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Mastertextformat bearbeiten</a:t>
            </a:r>
          </a:p>
          <a:p>
            <a:pPr lvl="1"/>
            <a:r>
              <a:rPr lang="de-CH" altLang="de-DE"/>
              <a:t>Zweite Ebene</a:t>
            </a:r>
          </a:p>
          <a:p>
            <a:pPr lvl="2"/>
            <a:r>
              <a:rPr lang="de-CH" altLang="de-DE"/>
              <a:t>Dritte Ebene</a:t>
            </a:r>
          </a:p>
          <a:p>
            <a:pPr lvl="3"/>
            <a:r>
              <a:rPr lang="de-CH" altLang="de-DE"/>
              <a:t>Vierte Ebene</a:t>
            </a:r>
          </a:p>
          <a:p>
            <a:pPr lvl="4"/>
            <a:r>
              <a:rPr lang="de-CH" alt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beit.swiss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7300" y="1143000"/>
            <a:ext cx="6959600" cy="1143000"/>
          </a:xfrm>
        </p:spPr>
        <p:txBody>
          <a:bodyPr/>
          <a:lstStyle/>
          <a:p>
            <a:pPr eaLnBrk="1" hangingPunct="1"/>
            <a:r>
              <a:rPr lang="de-CH" altLang="de-DE"/>
              <a:t>Öffentliche Arbeitslosenkasse</a:t>
            </a:r>
            <a:br>
              <a:rPr lang="de-CH" altLang="de-DE"/>
            </a:br>
            <a:r>
              <a:rPr lang="de-CH" altLang="de-DE"/>
              <a:t>des Kantons Solothurn</a:t>
            </a: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2411413" y="2800350"/>
            <a:ext cx="57499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BFCC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de-CH" altLang="de-DE" sz="1500">
                <a:solidFill>
                  <a:srgbClr val="5F5F5F"/>
                </a:solidFill>
              </a:rPr>
              <a:t>Mitglied des Verbands der öffentlichen Arbeitslosenkassen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de-CH" altLang="de-DE" sz="1500">
                <a:solidFill>
                  <a:srgbClr val="5F5F5F"/>
                </a:solidFill>
              </a:rPr>
              <a:t>der Schweiz und des Fürstentums Liechtenstein</a:t>
            </a:r>
          </a:p>
        </p:txBody>
      </p:sp>
      <p:pic>
        <p:nvPicPr>
          <p:cNvPr id="2052" name="Picture 6" descr="vak_logo.tif                                                   000C345ABackup Sonja                   B9C9A0D8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895600"/>
            <a:ext cx="1066800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feld 1"/>
          <p:cNvSpPr txBox="1">
            <a:spLocks noChangeArrowheads="1"/>
          </p:cNvSpPr>
          <p:nvPr/>
        </p:nvSpPr>
        <p:spPr bwMode="auto">
          <a:xfrm>
            <a:off x="2987675" y="4905375"/>
            <a:ext cx="32480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CH" altLang="de-DE" sz="1000">
                <a:latin typeface="Arial" panose="020B0604020202020204" pitchFamily="34" charset="0"/>
                <a:cs typeface="Arial" panose="020B0604020202020204" pitchFamily="34" charset="0"/>
              </a:rPr>
              <a:t>Eine Dienstleistung des Amts für Wirtschaft und Arbeit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01800" y="685800"/>
            <a:ext cx="6870700" cy="1143000"/>
          </a:xfrm>
        </p:spPr>
        <p:txBody>
          <a:bodyPr/>
          <a:lstStyle/>
          <a:p>
            <a:pPr eaLnBrk="1" hangingPunct="1"/>
            <a:r>
              <a:rPr lang="de-CH" altLang="de-DE"/>
              <a:t>Allgemeine Wartetage</a:t>
            </a:r>
          </a:p>
        </p:txBody>
      </p:sp>
      <p:pic>
        <p:nvPicPr>
          <p:cNvPr id="11267" name="Picture 13" descr="bild_kalender.tif                                              000C345ABackup Sonja                   B9C9A0D8: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8" y="5368925"/>
            <a:ext cx="253365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Inhaltsplatzhalter 2"/>
          <p:cNvSpPr>
            <a:spLocks noGrp="1"/>
          </p:cNvSpPr>
          <p:nvPr>
            <p:ph idx="1"/>
          </p:nvPr>
        </p:nvSpPr>
        <p:spPr>
          <a:xfrm>
            <a:off x="1258888" y="1174750"/>
            <a:ext cx="7416800" cy="376713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de-CH" altLang="de-DE" sz="1000" b="1"/>
          </a:p>
          <a:p>
            <a:pPr eaLnBrk="1" hangingPunct="1">
              <a:buFontTx/>
              <a:buNone/>
            </a:pPr>
            <a:endParaRPr lang="de-CH" altLang="de-DE" b="1"/>
          </a:p>
          <a:p>
            <a:pPr eaLnBrk="1" hangingPunct="1">
              <a:buFontTx/>
              <a:buNone/>
            </a:pPr>
            <a:r>
              <a:rPr lang="de-CH" altLang="de-DE" sz="1800" b="1"/>
              <a:t>Personen mit Unterhaltspflichten</a:t>
            </a:r>
          </a:p>
          <a:p>
            <a:pPr eaLnBrk="1" hangingPunct="1">
              <a:buFontTx/>
              <a:buNone/>
            </a:pPr>
            <a:r>
              <a:rPr lang="de-CH" altLang="de-DE" sz="1800" b="1"/>
              <a:t>gegenüber Kindern (</a:t>
            </a:r>
            <a:r>
              <a:rPr lang="de-CH" altLang="de-DE" sz="1800" b="1" u="sng"/>
              <a:t>&lt;</a:t>
            </a:r>
            <a:r>
              <a:rPr lang="de-CH" altLang="de-DE" sz="1800" b="1"/>
              <a:t> 25)</a:t>
            </a:r>
          </a:p>
          <a:p>
            <a:pPr eaLnBrk="1" hangingPunct="1">
              <a:buFontTx/>
              <a:buNone/>
            </a:pPr>
            <a:endParaRPr lang="de-CH" altLang="de-DE" sz="1800"/>
          </a:p>
          <a:p>
            <a:pPr eaLnBrk="1" hangingPunct="1">
              <a:buFontTx/>
              <a:buNone/>
            </a:pPr>
            <a:endParaRPr lang="de-CH" altLang="de-DE" sz="1800"/>
          </a:p>
          <a:p>
            <a:pPr eaLnBrk="1" hangingPunct="1">
              <a:buFontTx/>
              <a:buNone/>
            </a:pPr>
            <a:r>
              <a:rPr lang="de-CH" altLang="de-DE" sz="1800" b="1"/>
              <a:t>Versicherter Verdienst 	   Wartetage</a:t>
            </a:r>
            <a:r>
              <a:rPr lang="de-CH" altLang="de-DE"/>
              <a:t>	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de-CH" altLang="de-DE"/>
              <a:t>Bis   CHF 5‘000		   keine Wartetage</a:t>
            </a:r>
            <a:br>
              <a:rPr lang="de-CH" altLang="de-DE"/>
            </a:br>
            <a:endParaRPr lang="de-CH" altLang="de-DE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de-CH" altLang="de-DE"/>
              <a:t>über CHF 5‘000		   5 Wartetage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de-CH" altLang="de-DE"/>
          </a:p>
          <a:p>
            <a:pPr eaLnBrk="1" hangingPunct="1">
              <a:buFontTx/>
              <a:buNone/>
            </a:pPr>
            <a:r>
              <a:rPr lang="de-CH" altLang="de-DE"/>
              <a:t>	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de-CH" altLang="de-DE" b="1"/>
          </a:p>
          <a:p>
            <a:pPr eaLnBrk="1" hangingPunct="1">
              <a:buFontTx/>
              <a:buNone/>
            </a:pPr>
            <a:endParaRPr lang="de-CH" altLang="de-DE"/>
          </a:p>
          <a:p>
            <a:pPr eaLnBrk="1" hangingPunct="1">
              <a:buFontTx/>
              <a:buNone/>
            </a:pPr>
            <a:endParaRPr lang="de-CH" altLang="de-DE"/>
          </a:p>
          <a:p>
            <a:pPr eaLnBrk="1" hangingPunct="1">
              <a:buFontTx/>
              <a:buNone/>
            </a:pPr>
            <a:endParaRPr lang="de-CH" altLang="de-DE"/>
          </a:p>
          <a:p>
            <a:pPr eaLnBrk="1" hangingPunct="1"/>
            <a:endParaRPr lang="de-CH" altLang="de-DE" b="1"/>
          </a:p>
          <a:p>
            <a:pPr eaLnBrk="1" hangingPunct="1">
              <a:buFontTx/>
              <a:buNone/>
            </a:pPr>
            <a:endParaRPr lang="de-CH" altLang="de-DE" sz="2400" b="1"/>
          </a:p>
          <a:p>
            <a:pPr eaLnBrk="1" hangingPunct="1">
              <a:buFontTx/>
              <a:buNone/>
            </a:pPr>
            <a:endParaRPr lang="de-CH" altLang="de-DE" b="1"/>
          </a:p>
          <a:p>
            <a:pPr eaLnBrk="1" hangingPunct="1">
              <a:buFontTx/>
              <a:buNone/>
            </a:pPr>
            <a:endParaRPr lang="de-CH" altLang="de-DE" b="1"/>
          </a:p>
          <a:p>
            <a:pPr eaLnBrk="1" hangingPunct="1">
              <a:buFontTx/>
              <a:buNone/>
            </a:pPr>
            <a:endParaRPr lang="de-CH" altLang="de-DE" b="1"/>
          </a:p>
          <a:p>
            <a:pPr eaLnBrk="1" hangingPunct="1">
              <a:buFontTx/>
              <a:buNone/>
            </a:pPr>
            <a:endParaRPr lang="de-CH" altLang="de-DE" b="1"/>
          </a:p>
          <a:p>
            <a:pPr eaLnBrk="1" hangingPunct="1">
              <a:buFontTx/>
              <a:buNone/>
            </a:pPr>
            <a:endParaRPr lang="de-CH" altLang="de-DE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01800" y="685800"/>
            <a:ext cx="6870700" cy="1143000"/>
          </a:xfrm>
        </p:spPr>
        <p:txBody>
          <a:bodyPr/>
          <a:lstStyle/>
          <a:p>
            <a:pPr eaLnBrk="1" hangingPunct="1"/>
            <a:r>
              <a:rPr lang="de-CH" altLang="de-DE"/>
              <a:t>Allgemeine Wartetage</a:t>
            </a:r>
          </a:p>
        </p:txBody>
      </p:sp>
      <p:pic>
        <p:nvPicPr>
          <p:cNvPr id="12291" name="Picture 13" descr="bild_kalender.tif                                              000C345ABackup Sonja                   B9C9A0D8: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8" y="5368925"/>
            <a:ext cx="253365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Inhaltsplatzhalter 2"/>
          <p:cNvSpPr>
            <a:spLocks noGrp="1"/>
          </p:cNvSpPr>
          <p:nvPr>
            <p:ph idx="1"/>
          </p:nvPr>
        </p:nvSpPr>
        <p:spPr>
          <a:xfrm>
            <a:off x="1311275" y="1268413"/>
            <a:ext cx="7540625" cy="3983037"/>
          </a:xfrm>
        </p:spPr>
        <p:txBody>
          <a:bodyPr/>
          <a:lstStyle/>
          <a:p>
            <a:pPr eaLnBrk="1" hangingPunct="1">
              <a:buFontTx/>
              <a:buNone/>
            </a:pPr>
            <a:endParaRPr lang="de-CH" altLang="de-DE" sz="1000" b="1"/>
          </a:p>
          <a:p>
            <a:pPr eaLnBrk="1" hangingPunct="1">
              <a:buFontTx/>
              <a:buNone/>
            </a:pPr>
            <a:r>
              <a:rPr lang="de-CH" altLang="de-DE" b="1"/>
              <a:t>Personen ohne Unterhaltspflichten </a:t>
            </a:r>
          </a:p>
          <a:p>
            <a:pPr eaLnBrk="1" hangingPunct="1">
              <a:buFontTx/>
              <a:buNone/>
            </a:pPr>
            <a:r>
              <a:rPr lang="de-CH" altLang="de-DE" b="1"/>
              <a:t>gegenüber Kindern</a:t>
            </a:r>
          </a:p>
          <a:p>
            <a:pPr eaLnBrk="1" hangingPunct="1">
              <a:buFontTx/>
              <a:buNone/>
            </a:pPr>
            <a:endParaRPr lang="de-CH" altLang="de-DE" b="1"/>
          </a:p>
          <a:p>
            <a:pPr eaLnBrk="1" hangingPunct="1">
              <a:buFontTx/>
              <a:buNone/>
            </a:pPr>
            <a:endParaRPr lang="de-CH" altLang="de-DE" b="1"/>
          </a:p>
          <a:p>
            <a:pPr eaLnBrk="1" hangingPunct="1">
              <a:buFontTx/>
              <a:buNone/>
            </a:pPr>
            <a:r>
              <a:rPr lang="de-CH" altLang="de-DE" b="1"/>
              <a:t>Versicherter Verdienst</a:t>
            </a:r>
            <a:r>
              <a:rPr lang="de-CH" altLang="de-DE"/>
              <a:t>	    </a:t>
            </a:r>
            <a:r>
              <a:rPr lang="de-CH" altLang="de-DE" b="1"/>
              <a:t>Wartetage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de-CH" altLang="de-DE"/>
              <a:t>bis CHF 3‘000		    keine Wartetage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de-CH" altLang="de-DE"/>
              <a:t>CHF 3‘001 – 5‘000		     5 Wartetage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de-CH" altLang="de-DE"/>
              <a:t>CHF 5‘001 – 7‘500	              10 Wartetage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de-CH" altLang="de-DE"/>
              <a:t>CHF 7‘501 – 10’416	    15 Wartetage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de-CH" altLang="de-DE"/>
              <a:t>ab CHF 10‘417		    20 Wartetage	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de-CH" altLang="de-DE" b="1"/>
          </a:p>
          <a:p>
            <a:pPr eaLnBrk="1" hangingPunct="1">
              <a:buFontTx/>
              <a:buNone/>
            </a:pPr>
            <a:endParaRPr lang="de-CH" altLang="de-DE"/>
          </a:p>
          <a:p>
            <a:pPr eaLnBrk="1" hangingPunct="1">
              <a:buFontTx/>
              <a:buNone/>
            </a:pPr>
            <a:endParaRPr lang="de-CH" altLang="de-DE"/>
          </a:p>
          <a:p>
            <a:pPr eaLnBrk="1" hangingPunct="1">
              <a:buFontTx/>
              <a:buNone/>
            </a:pPr>
            <a:endParaRPr lang="de-CH" altLang="de-DE"/>
          </a:p>
          <a:p>
            <a:pPr eaLnBrk="1" hangingPunct="1"/>
            <a:endParaRPr lang="de-CH" altLang="de-DE" b="1"/>
          </a:p>
          <a:p>
            <a:pPr eaLnBrk="1" hangingPunct="1">
              <a:buFontTx/>
              <a:buNone/>
            </a:pPr>
            <a:endParaRPr lang="de-CH" altLang="de-DE" sz="2400" b="1"/>
          </a:p>
          <a:p>
            <a:pPr eaLnBrk="1" hangingPunct="1">
              <a:buFontTx/>
              <a:buNone/>
            </a:pPr>
            <a:endParaRPr lang="de-CH" altLang="de-DE" b="1"/>
          </a:p>
          <a:p>
            <a:pPr eaLnBrk="1" hangingPunct="1">
              <a:buFontTx/>
              <a:buNone/>
            </a:pPr>
            <a:endParaRPr lang="de-CH" altLang="de-DE" b="1"/>
          </a:p>
          <a:p>
            <a:pPr eaLnBrk="1" hangingPunct="1">
              <a:buFontTx/>
              <a:buNone/>
            </a:pPr>
            <a:endParaRPr lang="de-CH" altLang="de-DE" b="1"/>
          </a:p>
          <a:p>
            <a:pPr eaLnBrk="1" hangingPunct="1">
              <a:buFontTx/>
              <a:buNone/>
            </a:pPr>
            <a:endParaRPr lang="de-CH" altLang="de-DE" b="1"/>
          </a:p>
          <a:p>
            <a:pPr eaLnBrk="1" hangingPunct="1">
              <a:buFontTx/>
              <a:buNone/>
            </a:pPr>
            <a:endParaRPr lang="de-CH" altLang="de-DE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01800" y="685800"/>
            <a:ext cx="6870700" cy="1143000"/>
          </a:xfrm>
        </p:spPr>
        <p:txBody>
          <a:bodyPr/>
          <a:lstStyle/>
          <a:p>
            <a:pPr eaLnBrk="1" hangingPunct="1"/>
            <a:r>
              <a:rPr lang="de-CH" altLang="de-DE"/>
              <a:t>Zwischenverdienst im Monatslohn</a:t>
            </a:r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1270000" y="1676400"/>
            <a:ext cx="2087563" cy="28194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de-DE" sz="2400">
              <a:latin typeface="Times" panose="02020603050405020304" pitchFamily="18" charset="0"/>
            </a:endParaRP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3517900" y="3352800"/>
            <a:ext cx="2087563" cy="1143000"/>
          </a:xfrm>
          <a:prstGeom prst="rect">
            <a:avLst/>
          </a:prstGeom>
          <a:solidFill>
            <a:srgbClr val="F1DB0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de-DE" sz="2400">
              <a:latin typeface="Times" panose="02020603050405020304" pitchFamily="18" charset="0"/>
            </a:endParaRPr>
          </a:p>
        </p:txBody>
      </p:sp>
      <p:sp>
        <p:nvSpPr>
          <p:cNvPr id="13317" name="Rectangle 7"/>
          <p:cNvSpPr>
            <a:spLocks noChangeArrowheads="1"/>
          </p:cNvSpPr>
          <p:nvPr/>
        </p:nvSpPr>
        <p:spPr bwMode="auto">
          <a:xfrm>
            <a:off x="5816600" y="2057400"/>
            <a:ext cx="2087563" cy="2362200"/>
          </a:xfrm>
          <a:prstGeom prst="rect">
            <a:avLst/>
          </a:prstGeom>
          <a:solidFill>
            <a:srgbClr val="FBFCC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de-DE" sz="2400">
              <a:latin typeface="Times" panose="02020603050405020304" pitchFamily="18" charset="0"/>
            </a:endParaRPr>
          </a:p>
        </p:txBody>
      </p:sp>
      <p:sp>
        <p:nvSpPr>
          <p:cNvPr id="13318" name="Rectangle 9"/>
          <p:cNvSpPr>
            <a:spLocks noChangeArrowheads="1"/>
          </p:cNvSpPr>
          <p:nvPr/>
        </p:nvSpPr>
        <p:spPr bwMode="auto">
          <a:xfrm>
            <a:off x="1270000" y="2697163"/>
            <a:ext cx="2087563" cy="1798637"/>
          </a:xfrm>
          <a:prstGeom prst="rect">
            <a:avLst/>
          </a:prstGeom>
          <a:solidFill>
            <a:srgbClr val="FBFCC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de-DE" sz="2400">
              <a:latin typeface="Times" panose="02020603050405020304" pitchFamily="18" charset="0"/>
            </a:endParaRPr>
          </a:p>
        </p:txBody>
      </p:sp>
      <p:sp>
        <p:nvSpPr>
          <p:cNvPr id="13319" name="Line 10"/>
          <p:cNvSpPr>
            <a:spLocks noChangeShapeType="1"/>
          </p:cNvSpPr>
          <p:nvPr/>
        </p:nvSpPr>
        <p:spPr bwMode="auto">
          <a:xfrm>
            <a:off x="990600" y="2706688"/>
            <a:ext cx="7197725" cy="0"/>
          </a:xfrm>
          <a:prstGeom prst="line">
            <a:avLst/>
          </a:prstGeom>
          <a:noFill/>
          <a:ln w="25400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3320" name="Rectangle 11"/>
          <p:cNvSpPr>
            <a:spLocks noChangeArrowheads="1"/>
          </p:cNvSpPr>
          <p:nvPr/>
        </p:nvSpPr>
        <p:spPr bwMode="auto">
          <a:xfrm>
            <a:off x="5829300" y="3352800"/>
            <a:ext cx="2087563" cy="1143000"/>
          </a:xfrm>
          <a:prstGeom prst="rect">
            <a:avLst/>
          </a:prstGeom>
          <a:solidFill>
            <a:srgbClr val="F1DB0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de-DE" sz="2400">
              <a:latin typeface="Times" panose="02020603050405020304" pitchFamily="18" charset="0"/>
            </a:endParaRPr>
          </a:p>
        </p:txBody>
      </p:sp>
      <p:sp>
        <p:nvSpPr>
          <p:cNvPr id="13321" name="Text Box 14"/>
          <p:cNvSpPr txBox="1">
            <a:spLocks noChangeArrowheads="1"/>
          </p:cNvSpPr>
          <p:nvPr/>
        </p:nvSpPr>
        <p:spPr bwMode="auto">
          <a:xfrm>
            <a:off x="1358900" y="1862138"/>
            <a:ext cx="1676400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BFCC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CH" altLang="de-DE" sz="1400"/>
              <a:t>Versicherter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CH" altLang="de-DE" sz="1400"/>
              <a:t>Verdienst</a:t>
            </a:r>
            <a:br>
              <a:rPr lang="de-CH" altLang="de-DE" sz="1400"/>
            </a:br>
            <a:r>
              <a:rPr lang="de-CH" altLang="de-DE" sz="1400"/>
              <a:t>CHF 5‘000.–</a:t>
            </a:r>
          </a:p>
        </p:txBody>
      </p:sp>
      <p:sp>
        <p:nvSpPr>
          <p:cNvPr id="13322" name="Text Box 16"/>
          <p:cNvSpPr txBox="1">
            <a:spLocks noChangeArrowheads="1"/>
          </p:cNvSpPr>
          <p:nvPr/>
        </p:nvSpPr>
        <p:spPr bwMode="auto">
          <a:xfrm>
            <a:off x="1358900" y="2819400"/>
            <a:ext cx="1993900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BFCC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CH" altLang="de-DE" sz="1400"/>
              <a:t>Kippgrösse von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CH" altLang="de-DE" sz="1400"/>
              <a:t>CHF 3‘500.–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de-CH" altLang="de-DE" sz="140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CH" altLang="de-DE" sz="1400"/>
              <a:t>(</a:t>
            </a:r>
            <a:r>
              <a:rPr lang="de-CH" altLang="de-DE" sz="1400" b="1"/>
              <a:t>70</a:t>
            </a:r>
            <a:r>
              <a:rPr lang="de-CH" altLang="de-DE" sz="1400"/>
              <a:t>/80%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CH" altLang="de-DE" sz="1400"/>
              <a:t>vom Versicherten Verdienst)</a:t>
            </a:r>
          </a:p>
        </p:txBody>
      </p:sp>
      <p:sp>
        <p:nvSpPr>
          <p:cNvPr id="13323" name="Text Box 17"/>
          <p:cNvSpPr txBox="1">
            <a:spLocks noChangeArrowheads="1"/>
          </p:cNvSpPr>
          <p:nvPr/>
        </p:nvSpPr>
        <p:spPr bwMode="auto">
          <a:xfrm>
            <a:off x="5905500" y="2155825"/>
            <a:ext cx="1676400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BFCC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CH" altLang="de-DE" sz="1400"/>
              <a:t>Kompensations-zahlung ALK von</a:t>
            </a:r>
          </a:p>
        </p:txBody>
      </p:sp>
      <p:sp>
        <p:nvSpPr>
          <p:cNvPr id="13324" name="Text Box 19"/>
          <p:cNvSpPr txBox="1">
            <a:spLocks noChangeArrowheads="1"/>
          </p:cNvSpPr>
          <p:nvPr/>
        </p:nvSpPr>
        <p:spPr bwMode="auto">
          <a:xfrm>
            <a:off x="3657600" y="2809875"/>
            <a:ext cx="1981200" cy="1087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BFCC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CH" altLang="de-DE" sz="1400"/>
          </a:p>
          <a:p>
            <a:pPr>
              <a:spcBef>
                <a:spcPct val="0"/>
              </a:spcBef>
              <a:buClrTx/>
              <a:buFontTx/>
              <a:buNone/>
            </a:pPr>
            <a:endParaRPr lang="de-CH" altLang="de-DE" sz="1400"/>
          </a:p>
          <a:p>
            <a:pPr>
              <a:spcBef>
                <a:spcPct val="0"/>
              </a:spcBef>
              <a:buClrTx/>
              <a:buFontTx/>
              <a:buNone/>
            </a:pPr>
            <a:endParaRPr lang="de-CH" altLang="de-DE" sz="140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CH" altLang="de-DE" sz="1400"/>
              <a:t>Zwischenverdienst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CH" altLang="de-DE" sz="1400"/>
              <a:t>von CHF 2‘000.–</a:t>
            </a:r>
          </a:p>
        </p:txBody>
      </p:sp>
      <p:sp>
        <p:nvSpPr>
          <p:cNvPr id="13325" name="Rectangle 20"/>
          <p:cNvSpPr>
            <a:spLocks noChangeArrowheads="1"/>
          </p:cNvSpPr>
          <p:nvPr/>
        </p:nvSpPr>
        <p:spPr bwMode="auto">
          <a:xfrm>
            <a:off x="1262063" y="1676400"/>
            <a:ext cx="2098675" cy="2819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BFCC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de-DE" sz="2400">
              <a:latin typeface="Times" panose="02020603050405020304" pitchFamily="18" charset="0"/>
            </a:endParaRPr>
          </a:p>
        </p:txBody>
      </p:sp>
      <p:sp>
        <p:nvSpPr>
          <p:cNvPr id="13326" name="Rectangle 22"/>
          <p:cNvSpPr>
            <a:spLocks noChangeArrowheads="1"/>
          </p:cNvSpPr>
          <p:nvPr/>
        </p:nvSpPr>
        <p:spPr bwMode="auto">
          <a:xfrm>
            <a:off x="5824538" y="2057400"/>
            <a:ext cx="2087562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BFCC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de-DE" sz="2400">
              <a:latin typeface="Times" panose="02020603050405020304" pitchFamily="18" charset="0"/>
            </a:endParaRPr>
          </a:p>
        </p:txBody>
      </p:sp>
      <p:sp>
        <p:nvSpPr>
          <p:cNvPr id="13327" name="Text Box 18"/>
          <p:cNvSpPr txBox="1">
            <a:spLocks noChangeArrowheads="1"/>
          </p:cNvSpPr>
          <p:nvPr/>
        </p:nvSpPr>
        <p:spPr bwMode="auto">
          <a:xfrm>
            <a:off x="5905500" y="2809875"/>
            <a:ext cx="2032000" cy="1087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BFCC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CH" altLang="de-DE" sz="1400"/>
              <a:t>CHF 2‘100.–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CH" altLang="de-DE" sz="1400"/>
              <a:t>VV – ZWV x </a:t>
            </a:r>
            <a:r>
              <a:rPr lang="de-CH" altLang="de-DE" sz="1400" b="1"/>
              <a:t>70</a:t>
            </a:r>
            <a:r>
              <a:rPr lang="de-CH" altLang="de-DE" sz="1400"/>
              <a:t>/80%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de-CH" altLang="de-DE" sz="140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CH" altLang="de-DE" sz="1400"/>
              <a:t>Zwischenverdienst von CHF 2‘000.–</a:t>
            </a:r>
          </a:p>
        </p:txBody>
      </p:sp>
      <p:pic>
        <p:nvPicPr>
          <p:cNvPr id="13328" name="Picture 25" descr="bild_portemonnaie.tif                                          000C345ABackup Sonja                   B9C9A0D8: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8" y="5359400"/>
            <a:ext cx="253365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 altLang="de-DE"/>
              <a:t>Was sind kontrollfreie Tage?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de-CH" altLang="de-DE" b="1"/>
              <a:t>60 kontrollierte Tage ergeben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de-CH" altLang="de-DE" b="1"/>
              <a:t>5 Tage «Kontrollferien»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de-CH" altLang="de-DE" b="1"/>
          </a:p>
          <a:p>
            <a:pPr eaLnBrk="1" hangingPunct="1"/>
            <a:r>
              <a:rPr lang="de-CH" altLang="de-DE"/>
              <a:t>Kontrollfreie Tage kann man aufsparen</a:t>
            </a:r>
          </a:p>
          <a:p>
            <a:pPr eaLnBrk="1" hangingPunct="1"/>
            <a:r>
              <a:rPr lang="de-CH" altLang="de-DE"/>
              <a:t>Ferien müssen zwei Wochen im Voraus</a:t>
            </a:r>
            <a:br>
              <a:rPr lang="de-CH" altLang="de-DE"/>
            </a:br>
            <a:r>
              <a:rPr lang="de-CH" altLang="de-DE"/>
              <a:t>beim RAV gemeldet werden</a:t>
            </a:r>
          </a:p>
          <a:p>
            <a:pPr eaLnBrk="1" hangingPunct="1"/>
            <a:r>
              <a:rPr lang="de-CH" altLang="de-DE"/>
              <a:t>Keine Auszahlung bei Stellenantritt</a:t>
            </a:r>
          </a:p>
        </p:txBody>
      </p:sp>
      <p:pic>
        <p:nvPicPr>
          <p:cNvPr id="14340" name="Picture 4" descr="bild_kalender.tif                                              000C345ABackup Sonja                   B9C9A0D8: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8" y="5368925"/>
            <a:ext cx="253365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01800" y="685800"/>
            <a:ext cx="7442200" cy="1066800"/>
          </a:xfrm>
        </p:spPr>
        <p:txBody>
          <a:bodyPr/>
          <a:lstStyle/>
          <a:p>
            <a:pPr eaLnBrk="1" hangingPunct="1"/>
            <a:r>
              <a:rPr lang="de-CH" altLang="de-DE"/>
              <a:t>Welche Leistungen erhalte ich?</a:t>
            </a:r>
            <a:br>
              <a:rPr lang="de-CH" altLang="de-DE"/>
            </a:br>
            <a:r>
              <a:rPr lang="de-CH" altLang="de-DE" sz="2000"/>
              <a:t>Wenn ich wegen Krankheit </a:t>
            </a:r>
            <a:br>
              <a:rPr lang="de-CH" altLang="de-DE" sz="2000"/>
            </a:br>
            <a:r>
              <a:rPr lang="de-CH" altLang="de-DE" sz="2000"/>
              <a:t>die Kontrollvorschriften nicht erfüllen kann?</a:t>
            </a:r>
            <a:endParaRPr lang="de-CH" altLang="de-DE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3663" y="2209800"/>
            <a:ext cx="6553200" cy="2514600"/>
          </a:xfrm>
        </p:spPr>
        <p:txBody>
          <a:bodyPr/>
          <a:lstStyle/>
          <a:p>
            <a:pPr eaLnBrk="1" hangingPunct="1"/>
            <a:r>
              <a:rPr lang="de-CH" altLang="de-DE" b="1"/>
              <a:t>Meldepflicht innerhalb von 5 Tagen</a:t>
            </a:r>
            <a:r>
              <a:rPr lang="de-CH" altLang="de-DE"/>
              <a:t> telefonisch dem RAV und schriftlich (Angaben der versicherten Person) der ALK</a:t>
            </a:r>
          </a:p>
          <a:p>
            <a:pPr eaLnBrk="1" hangingPunct="1"/>
            <a:endParaRPr lang="de-CH" altLang="de-DE"/>
          </a:p>
          <a:p>
            <a:pPr eaLnBrk="1" hangingPunct="1"/>
            <a:r>
              <a:rPr lang="de-CH" altLang="de-DE" b="1"/>
              <a:t>Dauer des Leistungsanspruchs</a:t>
            </a:r>
            <a:br>
              <a:rPr lang="de-CH" altLang="de-DE"/>
            </a:br>
            <a:r>
              <a:rPr lang="de-CH" altLang="de-DE"/>
              <a:t>Bis zum 30. Tag seit Beginn der Arbeits-unfähigkeit (bei längerer Krankheitsdauer - Achtung max. 44 Taggelder in der RFL)</a:t>
            </a:r>
          </a:p>
          <a:p>
            <a:pPr eaLnBrk="1" hangingPunct="1"/>
            <a:endParaRPr lang="de-CH" altLang="de-DE"/>
          </a:p>
        </p:txBody>
      </p:sp>
      <p:pic>
        <p:nvPicPr>
          <p:cNvPr id="15364" name="Picture 4" descr="bild_fiebermesser.tif                                          000C345ABackup Sonja                   B9C9A0D8: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8" y="5368925"/>
            <a:ext cx="253365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701800" y="685800"/>
            <a:ext cx="68707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CH" altLang="de-DE" sz="2800" b="1">
                <a:solidFill>
                  <a:schemeClr val="tx2"/>
                </a:solidFill>
              </a:rPr>
              <a:t>Welche Leistungen erhalte ich? </a:t>
            </a:r>
            <a:r>
              <a:rPr lang="de-CH" altLang="de-DE" b="1">
                <a:solidFill>
                  <a:schemeClr val="tx2"/>
                </a:solidFill>
              </a:rPr>
              <a:t>Wenn ich wegen Unfall </a:t>
            </a:r>
            <a:br>
              <a:rPr lang="de-CH" altLang="de-DE" b="1">
                <a:solidFill>
                  <a:schemeClr val="tx2"/>
                </a:solidFill>
              </a:rPr>
            </a:br>
            <a:r>
              <a:rPr lang="de-CH" altLang="de-DE" b="1">
                <a:solidFill>
                  <a:schemeClr val="tx2"/>
                </a:solidFill>
              </a:rPr>
              <a:t>die Kontrollvorschriften nicht erfüllen kann.</a:t>
            </a:r>
            <a:endParaRPr lang="de-CH" altLang="de-DE" sz="2800" b="1">
              <a:solidFill>
                <a:schemeClr val="tx2"/>
              </a:solidFill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363663" y="2208213"/>
            <a:ext cx="65532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de-CH" altLang="de-DE" b="1"/>
              <a:t>Meldepflicht innerhalb von 5 Tagen</a:t>
            </a:r>
            <a:br>
              <a:rPr lang="de-CH" altLang="de-DE"/>
            </a:br>
            <a:r>
              <a:rPr lang="de-CH" altLang="de-DE"/>
              <a:t>bei der </a:t>
            </a:r>
            <a:r>
              <a:rPr lang="de-CH" altLang="de-DE" b="1"/>
              <a:t>ALK </a:t>
            </a:r>
            <a:r>
              <a:rPr lang="de-CH" altLang="de-DE"/>
              <a:t>(</a:t>
            </a:r>
            <a:r>
              <a:rPr lang="de-CH" altLang="de-DE" u="sng"/>
              <a:t>Unfallaufnahme für Suva</a:t>
            </a:r>
            <a:r>
              <a:rPr lang="de-CH" altLang="de-DE"/>
              <a:t>) und dem RAV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de-CH" altLang="de-DE"/>
          </a:p>
          <a:p>
            <a:pPr eaLnBrk="1" hangingPunct="1"/>
            <a:r>
              <a:rPr lang="de-CH" altLang="de-DE" b="1"/>
              <a:t>Dauer des Leistungsanspruchs</a:t>
            </a:r>
            <a:br>
              <a:rPr lang="de-CH" altLang="de-DE"/>
            </a:br>
            <a:r>
              <a:rPr lang="de-CH" altLang="de-DE"/>
              <a:t>3 Tage (inkl. Unfalltag / aber nur Mo-Fr) </a:t>
            </a:r>
            <a:br>
              <a:rPr lang="de-CH" altLang="de-DE"/>
            </a:br>
            <a:r>
              <a:rPr lang="de-CH" altLang="de-DE"/>
              <a:t>– danach Suva-Taggelder</a:t>
            </a:r>
          </a:p>
          <a:p>
            <a:pPr eaLnBrk="1" hangingPunct="1"/>
            <a:endParaRPr lang="de-CH" altLang="de-DE"/>
          </a:p>
        </p:txBody>
      </p:sp>
      <p:pic>
        <p:nvPicPr>
          <p:cNvPr id="16388" name="Picture 6" descr="bild_kruecken.tif                                              000C345ABackup Sonja                   B9C9A0D8: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8" y="5368925"/>
            <a:ext cx="253365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701800" y="685800"/>
            <a:ext cx="68707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CH" altLang="de-DE" sz="2800" b="1">
                <a:solidFill>
                  <a:schemeClr val="tx2"/>
                </a:solidFill>
              </a:rPr>
              <a:t>Pensionskassenbeiträge </a:t>
            </a:r>
            <a:br>
              <a:rPr lang="de-CH" altLang="de-DE" sz="2800" b="1">
                <a:solidFill>
                  <a:schemeClr val="tx2"/>
                </a:solidFill>
              </a:rPr>
            </a:br>
            <a:r>
              <a:rPr lang="de-CH" altLang="de-DE" sz="2800" b="1">
                <a:solidFill>
                  <a:schemeClr val="tx2"/>
                </a:solidFill>
              </a:rPr>
              <a:t>während der Arbeitslosigkeit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363663" y="2208213"/>
            <a:ext cx="65532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de-CH" altLang="de-DE"/>
              <a:t>Pensionskassenbeiträge werden </a:t>
            </a:r>
            <a:r>
              <a:rPr lang="de-CH" altLang="de-DE" b="1"/>
              <a:t>nicht</a:t>
            </a:r>
            <a:r>
              <a:rPr lang="de-CH" altLang="de-DE"/>
              <a:t> erhoben.</a:t>
            </a:r>
            <a:br>
              <a:rPr lang="de-CH" altLang="de-DE"/>
            </a:br>
            <a:r>
              <a:rPr lang="de-CH" altLang="de-DE"/>
              <a:t>Das Alterskapital wird somit nicht erhöht.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de-CH" altLang="de-DE"/>
          </a:p>
          <a:p>
            <a:pPr eaLnBrk="1" hangingPunct="1"/>
            <a:r>
              <a:rPr lang="de-CH" altLang="de-DE"/>
              <a:t>Es besteht eine </a:t>
            </a:r>
            <a:r>
              <a:rPr lang="de-CH" altLang="de-DE" b="1"/>
              <a:t>obligatorische Risikoversicherung</a:t>
            </a:r>
            <a:r>
              <a:rPr lang="de-CH" altLang="de-DE"/>
              <a:t> für die Risiken</a:t>
            </a:r>
            <a:br>
              <a:rPr lang="de-CH" altLang="de-DE"/>
            </a:br>
            <a:r>
              <a:rPr lang="de-CH" altLang="de-DE"/>
              <a:t>Tod und Invalidität.</a:t>
            </a:r>
          </a:p>
          <a:p>
            <a:pPr eaLnBrk="1" hangingPunct="1"/>
            <a:endParaRPr lang="de-CH" altLang="de-DE"/>
          </a:p>
        </p:txBody>
      </p:sp>
      <p:pic>
        <p:nvPicPr>
          <p:cNvPr id="17412" name="Picture 5" descr="bild_portemonnaie.tif                                          000C345ABackup Sonja                   B9C9A0D8: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8" y="5359400"/>
            <a:ext cx="253365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701800" y="685800"/>
            <a:ext cx="68707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CH" altLang="de-DE" sz="2800" b="1">
                <a:solidFill>
                  <a:schemeClr val="tx2"/>
                </a:solidFill>
              </a:rPr>
              <a:t>Verbleib in der PK nach Vollendung des 58. Altersjahres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363663" y="2208213"/>
            <a:ext cx="65532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de-CH" altLang="de-DE"/>
              <a:t>Seit 1.1.2021 - Schutz für ältere Mitarbeitende </a:t>
            </a:r>
          </a:p>
          <a:p>
            <a:pPr eaLnBrk="1" hangingPunct="1"/>
            <a:r>
              <a:rPr lang="de-CH" altLang="de-DE"/>
              <a:t>Einführung Art. 47a BVG: </a:t>
            </a:r>
            <a:br>
              <a:rPr lang="de-CH" altLang="de-DE"/>
            </a:br>
            <a:r>
              <a:rPr lang="de-CH" altLang="de-DE"/>
              <a:t>Bei Kündigung durch den Arbeitgeber kann der Arbeitnehmer der bisherigen Vorsorgeeinrich-tung/Pensionskasse unterstellt bleiben. Gleiche Rechte wie die anderen Versicherten (Verzins., Umwandlungssatz, Rente). Dadurch bleibt das Recht auf Rentenbezug. Beiträge Risiken T.+Inv.</a:t>
            </a:r>
          </a:p>
        </p:txBody>
      </p:sp>
      <p:pic>
        <p:nvPicPr>
          <p:cNvPr id="18436" name="Picture 5" descr="bild_portemonnaie.tif                                          000C345ABackup Sonja                   B9C9A0D8: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8" y="5359400"/>
            <a:ext cx="253365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0000" y="1295400"/>
            <a:ext cx="6959600" cy="1143000"/>
          </a:xfrm>
        </p:spPr>
        <p:txBody>
          <a:bodyPr/>
          <a:lstStyle/>
          <a:p>
            <a:pPr eaLnBrk="1" hangingPunct="1"/>
            <a:r>
              <a:rPr lang="de-CH" altLang="de-DE" sz="1800"/>
              <a:t>Weitere Informationen finden Sie in den Broschüren «Arbeitslosigkeit» und «Berufliche Vorsorge».</a:t>
            </a:r>
            <a:br>
              <a:rPr lang="de-CH" altLang="de-DE" sz="1800"/>
            </a:br>
            <a:br>
              <a:rPr lang="de-CH" altLang="de-DE" sz="1800"/>
            </a:br>
            <a:r>
              <a:rPr lang="de-CH" altLang="de-DE" sz="1800">
                <a:hlinkClick r:id="rId3"/>
              </a:rPr>
              <a:t>www.arbeit.swiss</a:t>
            </a:r>
            <a:r>
              <a:rPr lang="de-CH" altLang="de-DE" sz="1800"/>
              <a:t>               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438400" y="3000375"/>
            <a:ext cx="4038600" cy="78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BFCC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CH" altLang="de-DE" sz="1500">
                <a:solidFill>
                  <a:srgbClr val="5F5F5F"/>
                </a:solidFill>
              </a:rPr>
              <a:t>Arbeitslosenkassen der Schweiz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de-CH" altLang="de-DE" sz="1500">
              <a:solidFill>
                <a:srgbClr val="5F5F5F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CH" altLang="de-DE" sz="1500">
                <a:solidFill>
                  <a:srgbClr val="5F5F5F"/>
                </a:solidFill>
              </a:rPr>
              <a:t>Regionale Arbeitsvermittlungszentren</a:t>
            </a:r>
          </a:p>
        </p:txBody>
      </p:sp>
      <p:pic>
        <p:nvPicPr>
          <p:cNvPr id="19460" name="Picture 11" descr="alk_logo.tif                                                   000C345ABackup Sonja                   B9C9A0D8: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363" y="2895600"/>
            <a:ext cx="822325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12" descr="rav_logo.tif                                                   000C345ABackup Sonja                   B9C9A0D8: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5" y="3292475"/>
            <a:ext cx="100806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685800"/>
            <a:ext cx="6096000" cy="838200"/>
          </a:xfrm>
        </p:spPr>
        <p:txBody>
          <a:bodyPr/>
          <a:lstStyle/>
          <a:p>
            <a:pPr eaLnBrk="1" hangingPunct="1"/>
            <a:r>
              <a:rPr lang="de-CH" altLang="de-DE"/>
              <a:t>Arbeitsbemühungen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CH" altLang="de-DE"/>
              <a:t>Ich suche eine neue Arbeitsstelle, wie wenn</a:t>
            </a:r>
            <a:br>
              <a:rPr lang="de-CH" altLang="de-DE"/>
            </a:br>
            <a:r>
              <a:rPr lang="de-CH" altLang="de-DE"/>
              <a:t>es die Arbeitslosenversicherung nicht gäbe.</a:t>
            </a:r>
            <a:br>
              <a:rPr lang="de-CH" altLang="de-DE"/>
            </a:br>
            <a:endParaRPr lang="de-CH" altLang="de-DE"/>
          </a:p>
          <a:p>
            <a:pPr eaLnBrk="1" hangingPunct="1"/>
            <a:r>
              <a:rPr lang="de-CH" altLang="de-DE"/>
              <a:t>Die Qualität der Arbeitsbemühungen</a:t>
            </a:r>
            <a:br>
              <a:rPr lang="de-CH" altLang="de-DE"/>
            </a:br>
            <a:r>
              <a:rPr lang="de-CH" altLang="de-DE"/>
              <a:t>ist ebenso wichtig wie die Quantität.</a:t>
            </a:r>
          </a:p>
        </p:txBody>
      </p:sp>
      <p:pic>
        <p:nvPicPr>
          <p:cNvPr id="3076" name="Picture 4" descr="bild_arbeitsbemuehung.tif                                      000C345ABackup Sonja                   B9C9A0D8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525" y="5368925"/>
            <a:ext cx="2530475" cy="127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01800" y="685800"/>
            <a:ext cx="6375400" cy="762000"/>
          </a:xfrm>
        </p:spPr>
        <p:txBody>
          <a:bodyPr/>
          <a:lstStyle/>
          <a:p>
            <a:pPr eaLnBrk="1" hangingPunct="1"/>
            <a:r>
              <a:rPr lang="de-CH" altLang="de-DE"/>
              <a:t>Wie hoch ist mein Taggeld?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CH" altLang="de-DE" dirty="0"/>
              <a:t>70/80% vom Durchschnittslohn </a:t>
            </a:r>
            <a:br>
              <a:rPr lang="de-CH" altLang="de-DE" dirty="0"/>
            </a:br>
            <a:r>
              <a:rPr lang="de-CH" altLang="de-DE" dirty="0"/>
              <a:t>der letzten 6 oder 12 Monate.</a:t>
            </a:r>
            <a:br>
              <a:rPr lang="de-CH" altLang="de-DE" dirty="0"/>
            </a:br>
            <a:endParaRPr lang="de-CH" altLang="de-DE" dirty="0"/>
          </a:p>
          <a:p>
            <a:pPr eaLnBrk="1" hangingPunct="1"/>
            <a:endParaRPr lang="de-CH" altLang="de-DE" dirty="0"/>
          </a:p>
          <a:p>
            <a:pPr eaLnBrk="1" hangingPunct="1"/>
            <a:r>
              <a:rPr lang="de-CH" altLang="de-DE" dirty="0"/>
              <a:t>Versicherter Verdienst im Monat</a:t>
            </a:r>
            <a:br>
              <a:rPr lang="de-CH" altLang="de-DE" dirty="0"/>
            </a:br>
            <a:r>
              <a:rPr lang="de-CH" altLang="de-DE" b="1" dirty="0"/>
              <a:t>(mind. CHF 500.00 - max. CHF 12‘350.00)				</a:t>
            </a:r>
          </a:p>
          <a:p>
            <a:pPr eaLnBrk="1" hangingPunct="1"/>
            <a:endParaRPr lang="de-CH" altLang="de-DE" b="1" dirty="0"/>
          </a:p>
          <a:p>
            <a:pPr eaLnBrk="1" hangingPunct="1"/>
            <a:endParaRPr lang="de-CH" altLang="de-DE" b="1" dirty="0"/>
          </a:p>
          <a:p>
            <a:pPr eaLnBrk="1" hangingPunct="1"/>
            <a:r>
              <a:rPr lang="de-CH" altLang="de-DE" dirty="0"/>
              <a:t>Nur Arbeitstage (Mo - Fr) werden entschädigt</a:t>
            </a:r>
          </a:p>
        </p:txBody>
      </p:sp>
      <p:pic>
        <p:nvPicPr>
          <p:cNvPr id="4100" name="Picture 5" descr="bild_taggelder.tif                                             000C345ABackup Sonja                   B9C9A0D8: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8" y="5368925"/>
            <a:ext cx="253365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01800" y="685800"/>
            <a:ext cx="6870700" cy="1143000"/>
          </a:xfrm>
        </p:spPr>
        <p:txBody>
          <a:bodyPr/>
          <a:lstStyle/>
          <a:p>
            <a:pPr eaLnBrk="1" hangingPunct="1"/>
            <a:r>
              <a:rPr lang="de-CH" altLang="de-DE"/>
              <a:t>Wer bekommt 80% </a:t>
            </a:r>
            <a:br>
              <a:rPr lang="de-CH" altLang="de-DE"/>
            </a:br>
            <a:r>
              <a:rPr lang="de-CH" altLang="de-DE"/>
              <a:t>und wer 70%?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1800" y="1905000"/>
            <a:ext cx="6553200" cy="3581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de-CH" altLang="de-DE" b="1" dirty="0"/>
              <a:t>80%</a:t>
            </a:r>
            <a:r>
              <a:rPr lang="de-CH" altLang="de-DE" dirty="0"/>
              <a:t>	Wer Unterhaltspflicht gegenüber</a:t>
            </a:r>
            <a:br>
              <a:rPr lang="de-CH" altLang="de-DE" dirty="0"/>
            </a:br>
            <a:r>
              <a:rPr lang="de-CH" altLang="de-DE" dirty="0"/>
              <a:t>	Kindern bis 25 Jahren hat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de-CH" altLang="de-DE" dirty="0"/>
              <a:t>		Zuschlag für Kinder- und Ausbildungs-		</a:t>
            </a:r>
            <a:r>
              <a:rPr lang="de-CH" altLang="de-DE" dirty="0" err="1"/>
              <a:t>zulagen</a:t>
            </a:r>
            <a:r>
              <a:rPr lang="de-CH" altLang="de-DE" dirty="0"/>
              <a:t> für einen Elternteil, sofern der 	andere Elternteil nicht mehr als </a:t>
            </a:r>
            <a:br>
              <a:rPr lang="de-CH" altLang="de-DE" dirty="0"/>
            </a:br>
            <a:r>
              <a:rPr lang="de-CH" altLang="de-DE" dirty="0"/>
              <a:t>	CHF 630.-- / Monat verdient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de-CH" altLang="de-DE" dirty="0"/>
              <a:t>		Wer ein Taggeld erreicht, welches nicht 	mehr als CHF 140.-- beträgt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de-CH" altLang="de-DE" dirty="0"/>
              <a:t>		Invalide mit Rente mind. 40% IV-Grad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de-CH" altLang="de-DE" b="1" dirty="0"/>
              <a:t>70%</a:t>
            </a:r>
            <a:r>
              <a:rPr lang="de-CH" altLang="de-DE" dirty="0"/>
              <a:t>	alle Übrigen</a:t>
            </a:r>
          </a:p>
        </p:txBody>
      </p:sp>
      <p:pic>
        <p:nvPicPr>
          <p:cNvPr id="5124" name="Picture 18" descr="bild_kinder.tif                                                000C345ABackup Sonja                   B9C9A0D8: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8" y="5368925"/>
            <a:ext cx="253365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Line 20"/>
          <p:cNvSpPr>
            <a:spLocks noChangeShapeType="1"/>
          </p:cNvSpPr>
          <p:nvPr/>
        </p:nvSpPr>
        <p:spPr bwMode="auto">
          <a:xfrm>
            <a:off x="1700213" y="1876425"/>
            <a:ext cx="6146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5126" name="Line 20"/>
          <p:cNvSpPr>
            <a:spLocks noChangeShapeType="1"/>
          </p:cNvSpPr>
          <p:nvPr/>
        </p:nvSpPr>
        <p:spPr bwMode="auto">
          <a:xfrm>
            <a:off x="2627313" y="2565400"/>
            <a:ext cx="52197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5127" name="Line 20"/>
          <p:cNvSpPr>
            <a:spLocks noChangeShapeType="1"/>
          </p:cNvSpPr>
          <p:nvPr/>
        </p:nvSpPr>
        <p:spPr bwMode="auto">
          <a:xfrm>
            <a:off x="2547938" y="3806825"/>
            <a:ext cx="529907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5128" name="Line 20"/>
          <p:cNvSpPr>
            <a:spLocks noChangeShapeType="1"/>
          </p:cNvSpPr>
          <p:nvPr/>
        </p:nvSpPr>
        <p:spPr bwMode="auto">
          <a:xfrm>
            <a:off x="2547938" y="4508500"/>
            <a:ext cx="529907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5129" name="Line 20"/>
          <p:cNvSpPr>
            <a:spLocks noChangeShapeType="1"/>
          </p:cNvSpPr>
          <p:nvPr/>
        </p:nvSpPr>
        <p:spPr bwMode="auto">
          <a:xfrm>
            <a:off x="1700213" y="4868863"/>
            <a:ext cx="6146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01800" y="685800"/>
            <a:ext cx="6870700" cy="1143000"/>
          </a:xfrm>
        </p:spPr>
        <p:txBody>
          <a:bodyPr/>
          <a:lstStyle/>
          <a:p>
            <a:pPr eaLnBrk="1" hangingPunct="1"/>
            <a:r>
              <a:rPr lang="de-CH" altLang="de-DE"/>
              <a:t>Taggeld von CHF 140.--</a:t>
            </a:r>
            <a:br>
              <a:rPr lang="de-CH" altLang="de-DE"/>
            </a:br>
            <a:r>
              <a:rPr lang="de-CH" altLang="de-DE"/>
              <a:t>(ohne Kinder)</a:t>
            </a:r>
          </a:p>
        </p:txBody>
      </p:sp>
      <p:graphicFrame>
        <p:nvGraphicFramePr>
          <p:cNvPr id="6200" name="Group 56"/>
          <p:cNvGraphicFramePr>
            <a:graphicFrameLocks noGrp="1"/>
          </p:cNvGraphicFramePr>
          <p:nvPr/>
        </p:nvGraphicFramePr>
        <p:xfrm>
          <a:off x="1295400" y="2011363"/>
          <a:ext cx="6553200" cy="2257427"/>
        </p:xfrm>
        <a:graphic>
          <a:graphicData uri="http://schemas.openxmlformats.org/drawingml/2006/table">
            <a:tbl>
              <a:tblPr/>
              <a:tblGrid>
                <a:gridCol w="1620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5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6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 Frutiger Bold" charset="0"/>
                        </a:rPr>
                        <a:t>Versicherten</a:t>
                      </a:r>
                      <a:b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 Frutiger Bold" charset="0"/>
                        </a:rPr>
                      </a:b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 Frutiger Bold" charset="0"/>
                        </a:rPr>
                        <a:t>Verdienst</a:t>
                      </a:r>
                      <a:endParaRPr kumimoji="0" lang="de-CH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 Frutiger Bold" charset="0"/>
                      </a:endParaRPr>
                    </a:p>
                  </a:txBody>
                  <a:tcPr marT="45735" marB="45735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 Frutiger Bold" charset="0"/>
                        </a:rPr>
                        <a:t> Entscheidender</a:t>
                      </a:r>
                      <a:b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 Frutiger Bold" charset="0"/>
                        </a:rPr>
                      </a:b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 Frutiger Bold" charset="0"/>
                        </a:rPr>
                        <a:t> Satz</a:t>
                      </a:r>
                      <a:endParaRPr kumimoji="0" lang="de-CH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 Frutiger Bold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 Frutiger Bold" charset="0"/>
                        </a:rPr>
                        <a:t> Taggeld</a:t>
                      </a:r>
                      <a:endParaRPr kumimoji="0" lang="de-CH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 Frutiger Bold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 Frutiger Bold" charset="0"/>
                        </a:rPr>
                        <a:t> Massgebendes</a:t>
                      </a:r>
                      <a:b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 Frutiger Bold" charset="0"/>
                        </a:rPr>
                      </a:b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 Frutiger Bold" charset="0"/>
                        </a:rPr>
                        <a:t> Taggeld</a:t>
                      </a:r>
                      <a:endParaRPr kumimoji="0" lang="de-CH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 Frutiger Bold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CHF 3‘797.–</a:t>
                      </a:r>
                    </a:p>
                  </a:txBody>
                  <a:tcPr marT="45735" marB="45735" horzOverflow="overflow">
                    <a:lnL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80%</a:t>
                      </a:r>
                    </a:p>
                  </a:txBody>
                  <a:tcPr marT="45735" marB="45735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Fr. 140.–</a:t>
                      </a:r>
                    </a:p>
                  </a:txBody>
                  <a:tcPr marT="45735" marB="45735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35" marB="45735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35" marB="45735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70%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Fr. 122.50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140.–</a:t>
                      </a: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= 80%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CHF 4‘000.–</a:t>
                      </a:r>
                    </a:p>
                  </a:txBody>
                  <a:tcPr marT="45735" marB="45735" horzOverflow="overflow">
                    <a:lnL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80%</a:t>
                      </a:r>
                    </a:p>
                  </a:txBody>
                  <a:tcPr marT="45735" marB="45735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Fr. 147.45</a:t>
                      </a:r>
                    </a:p>
                  </a:txBody>
                  <a:tcPr marT="45735" marB="45735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35" marB="45735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35" marB="45735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70%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Fr. 129.05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140.–</a:t>
                      </a: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= 75.9%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CHF 4‘340.–</a:t>
                      </a:r>
                      <a:endParaRPr kumimoji="0" lang="de-CH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35" marB="45735" horzOverflow="overflow">
                    <a:lnL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80%</a:t>
                      </a:r>
                    </a:p>
                  </a:txBody>
                  <a:tcPr marT="45735" marB="45735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Fr. 160.–</a:t>
                      </a:r>
                    </a:p>
                  </a:txBody>
                  <a:tcPr marT="45735" marB="45735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35" marB="45735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35" marB="45735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70%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Fr. 140.–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140.–</a:t>
                      </a: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= 70%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6197" name="Picture 1010" descr="bild_taggelder.tif                                             000C345ABackup Sonja                   B9C9A0D8: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8" y="5368925"/>
            <a:ext cx="253365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01800" y="685800"/>
            <a:ext cx="6870700" cy="1143000"/>
          </a:xfrm>
        </p:spPr>
        <p:txBody>
          <a:bodyPr/>
          <a:lstStyle/>
          <a:p>
            <a:pPr eaLnBrk="1" hangingPunct="1"/>
            <a:r>
              <a:rPr lang="de-CH" altLang="de-DE"/>
              <a:t>Wieviele Taggelder </a:t>
            </a:r>
            <a:br>
              <a:rPr lang="de-CH" altLang="de-DE"/>
            </a:br>
            <a:r>
              <a:rPr lang="de-CH" altLang="de-DE"/>
              <a:t>kann ich beziehen?</a:t>
            </a:r>
          </a:p>
        </p:txBody>
      </p:sp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3938588" y="3957638"/>
            <a:ext cx="132556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BFCC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CH" altLang="de-DE" sz="1500"/>
              <a:t>Anmeldetag</a:t>
            </a:r>
            <a:endParaRPr lang="de-CH" altLang="de-DE" sz="1500">
              <a:latin typeface="R Frutiger Roman" charset="0"/>
            </a:endParaRPr>
          </a:p>
        </p:txBody>
      </p:sp>
      <p:sp>
        <p:nvSpPr>
          <p:cNvPr id="7172" name="Text Box 14"/>
          <p:cNvSpPr txBox="1">
            <a:spLocks noChangeArrowheads="1"/>
          </p:cNvSpPr>
          <p:nvPr/>
        </p:nvSpPr>
        <p:spPr bwMode="auto">
          <a:xfrm>
            <a:off x="1905000" y="3962400"/>
            <a:ext cx="19050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BFCC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de-CH" altLang="de-DE" sz="1500"/>
              <a:t>2 Jahre</a:t>
            </a:r>
          </a:p>
        </p:txBody>
      </p:sp>
      <p:pic>
        <p:nvPicPr>
          <p:cNvPr id="7173" name="Picture 17" descr="bild_taggelder.tif                                             000C345ABackup Sonja                   B9C9A0D8: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8" y="5368925"/>
            <a:ext cx="253365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AutoShape 22"/>
          <p:cNvSpPr>
            <a:spLocks noChangeArrowheads="1"/>
          </p:cNvSpPr>
          <p:nvPr/>
        </p:nvSpPr>
        <p:spPr bwMode="auto">
          <a:xfrm>
            <a:off x="1295400" y="2514600"/>
            <a:ext cx="3275013" cy="1447800"/>
          </a:xfrm>
          <a:prstGeom prst="leftRightArrow">
            <a:avLst>
              <a:gd name="adj1" fmla="val 50000"/>
              <a:gd name="adj2" fmla="val 45241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de-DE" sz="2400">
              <a:latin typeface="Times" panose="02020603050405020304" pitchFamily="18" charset="0"/>
            </a:endParaRPr>
          </a:p>
        </p:txBody>
      </p:sp>
      <p:sp>
        <p:nvSpPr>
          <p:cNvPr id="7175" name="AutoShape 23"/>
          <p:cNvSpPr>
            <a:spLocks noChangeArrowheads="1"/>
          </p:cNvSpPr>
          <p:nvPr/>
        </p:nvSpPr>
        <p:spPr bwMode="auto">
          <a:xfrm>
            <a:off x="4618038" y="2514600"/>
            <a:ext cx="3275012" cy="1447800"/>
          </a:xfrm>
          <a:prstGeom prst="leftRightArrow">
            <a:avLst>
              <a:gd name="adj1" fmla="val 50000"/>
              <a:gd name="adj2" fmla="val 45241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de-DE" sz="2400">
              <a:latin typeface="Times" panose="02020603050405020304" pitchFamily="18" charset="0"/>
            </a:endParaRPr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5181600" y="2971800"/>
            <a:ext cx="2439988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BFCC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CH" altLang="de-DE" sz="1500"/>
              <a:t>Rahmenfrist für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CH" altLang="de-DE" sz="1500"/>
              <a:t>den Leistungsbezug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1828800" y="2971800"/>
            <a:ext cx="2438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BFCC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CH" altLang="de-DE" sz="1500"/>
              <a:t>Rahmenfrist für</a:t>
            </a:r>
            <a:br>
              <a:rPr lang="de-CH" altLang="de-DE" sz="1500"/>
            </a:br>
            <a:r>
              <a:rPr lang="de-CH" altLang="de-DE" sz="1500"/>
              <a:t>die Beitragszeit</a:t>
            </a:r>
            <a:endParaRPr lang="de-CH" altLang="de-DE" sz="1600"/>
          </a:p>
        </p:txBody>
      </p:sp>
      <p:sp>
        <p:nvSpPr>
          <p:cNvPr id="7178" name="Line 27"/>
          <p:cNvSpPr>
            <a:spLocks noChangeShapeType="1"/>
          </p:cNvSpPr>
          <p:nvPr/>
        </p:nvSpPr>
        <p:spPr bwMode="auto">
          <a:xfrm>
            <a:off x="4595813" y="2514600"/>
            <a:ext cx="0" cy="1447800"/>
          </a:xfrm>
          <a:prstGeom prst="line">
            <a:avLst/>
          </a:prstGeom>
          <a:noFill/>
          <a:ln w="38100">
            <a:solidFill>
              <a:srgbClr val="F1DB0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7179" name="Text Box 29"/>
          <p:cNvSpPr txBox="1">
            <a:spLocks noChangeArrowheads="1"/>
          </p:cNvSpPr>
          <p:nvPr/>
        </p:nvSpPr>
        <p:spPr bwMode="auto">
          <a:xfrm>
            <a:off x="5334000" y="3962400"/>
            <a:ext cx="19050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BFCC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de-CH" altLang="de-DE" sz="1500"/>
              <a:t>2 Jahre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 altLang="de-DE"/>
              <a:t>Auf wieviele Taggelder</a:t>
            </a:r>
            <a:br>
              <a:rPr lang="de-CH" altLang="de-DE"/>
            </a:br>
            <a:r>
              <a:rPr lang="de-CH" altLang="de-DE"/>
              <a:t>habe ich Anspruch?</a:t>
            </a:r>
          </a:p>
        </p:txBody>
      </p:sp>
      <p:pic>
        <p:nvPicPr>
          <p:cNvPr id="8195" name="Picture 356" descr="bild_taggelder.tif                                             000C345ABackup Sonja                   B9C9A0D8: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8" y="5368925"/>
            <a:ext cx="253365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3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5084763"/>
            <a:ext cx="7685087" cy="19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386" name="Group 194"/>
          <p:cNvGraphicFramePr>
            <a:graphicFrameLocks noGrp="1"/>
          </p:cNvGraphicFramePr>
          <p:nvPr/>
        </p:nvGraphicFramePr>
        <p:xfrm>
          <a:off x="1258888" y="1700213"/>
          <a:ext cx="7634287" cy="3252787"/>
        </p:xfrm>
        <a:graphic>
          <a:graphicData uri="http://schemas.openxmlformats.org/drawingml/2006/table">
            <a:tbl>
              <a:tblPr/>
              <a:tblGrid>
                <a:gridCol w="1614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2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9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7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2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Beitragszeit</a:t>
                      </a:r>
                      <a:br>
                        <a:rPr kumimoji="0" lang="de-CH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de-CH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(in Monaten)</a:t>
                      </a:r>
                      <a:endParaRPr kumimoji="0" 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Alter / Unterhaltspflicht</a:t>
                      </a:r>
                      <a:endParaRPr kumimoji="0" 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Bedingungen</a:t>
                      </a:r>
                      <a:endParaRPr kumimoji="0" 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Taggeld</a:t>
                      </a:r>
                      <a:endParaRPr kumimoji="0" 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3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 bis 24</a:t>
                      </a: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bis 25 </a:t>
                      </a:r>
                      <a:b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ohne Unterhaltspflicht</a:t>
                      </a: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200</a:t>
                      </a: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 bis &lt; 18</a:t>
                      </a: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ab 25</a:t>
                      </a: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260 </a:t>
                      </a:r>
                      <a:r>
                        <a:rPr kumimoji="0" lang="de-CH" sz="1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1)</a:t>
                      </a:r>
                      <a:endParaRPr kumimoji="0" lang="de-DE" sz="14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 bis &lt; 18</a:t>
                      </a: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mit Unterhaltspflicht</a:t>
                      </a: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260 </a:t>
                      </a:r>
                      <a:r>
                        <a:rPr kumimoji="0" lang="de-CH" sz="1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1)</a:t>
                      </a:r>
                      <a:endParaRPr kumimoji="0" lang="de-DE" sz="14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18 bis 24</a:t>
                      </a: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ab 25</a:t>
                      </a: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400 </a:t>
                      </a:r>
                      <a:r>
                        <a:rPr kumimoji="0" lang="de-CH" sz="1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1)</a:t>
                      </a:r>
                      <a:endParaRPr kumimoji="0" lang="de-DE" sz="14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2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18 bis 24</a:t>
                      </a: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mit Unterhaltspflicht</a:t>
                      </a:r>
                      <a:b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400 </a:t>
                      </a:r>
                      <a:r>
                        <a:rPr kumimoji="0" lang="de-CH" sz="1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1)</a:t>
                      </a:r>
                      <a:endParaRPr kumimoji="0" lang="de-DE" sz="14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CH" altLang="de-DE"/>
              <a:t>Auf wieviele Taggelder</a:t>
            </a:r>
            <a:br>
              <a:rPr lang="de-CH" altLang="de-DE"/>
            </a:br>
            <a:r>
              <a:rPr lang="de-CH" altLang="de-DE"/>
              <a:t>habe ich Anspruch?</a:t>
            </a:r>
          </a:p>
        </p:txBody>
      </p:sp>
      <p:pic>
        <p:nvPicPr>
          <p:cNvPr id="9219" name="Picture 356" descr="bild_taggelder.tif                                             000C345ABackup Sonja                   B9C9A0D8: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8" y="5368925"/>
            <a:ext cx="253365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3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5084763"/>
            <a:ext cx="7685087" cy="19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7467" name="Group 59"/>
          <p:cNvGraphicFramePr>
            <a:graphicFrameLocks noGrp="1"/>
          </p:cNvGraphicFramePr>
          <p:nvPr/>
        </p:nvGraphicFramePr>
        <p:xfrm>
          <a:off x="1258888" y="1628775"/>
          <a:ext cx="7634287" cy="3632201"/>
        </p:xfrm>
        <a:graphic>
          <a:graphicData uri="http://schemas.openxmlformats.org/drawingml/2006/table">
            <a:tbl>
              <a:tblPr/>
              <a:tblGrid>
                <a:gridCol w="1614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8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3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7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2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Beitragszeit</a:t>
                      </a:r>
                      <a:br>
                        <a:rPr kumimoji="0" lang="de-CH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de-CH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(in Monaten)</a:t>
                      </a: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Alter / Unterhaltspflicht</a:t>
                      </a:r>
                      <a:endParaRPr kumimoji="0" 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Bedingungen</a:t>
                      </a:r>
                      <a:endParaRPr kumimoji="0" 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Taggeld</a:t>
                      </a: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2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22-24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ab 55</a:t>
                      </a: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520 </a:t>
                      </a:r>
                      <a:r>
                        <a:rPr kumimoji="0" lang="de-CH" sz="1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1)</a:t>
                      </a:r>
                      <a:endParaRPr kumimoji="0" lang="de-DE" sz="14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506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22-24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ab 25</a:t>
                      </a: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Bezug einer Invalidenrente, die einem Invaliditätsgrad von mindestens 40% ent-spricht.</a:t>
                      </a: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520 </a:t>
                      </a:r>
                      <a:r>
                        <a:rPr kumimoji="0" lang="de-CH" sz="1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1)</a:t>
                      </a:r>
                      <a:endParaRPr kumimoji="0" lang="de-DE" sz="14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506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22-24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mit Unterhaltspflicht</a:t>
                      </a: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Bezug einer Invalidenrente, die einem Invaliditätsgrad von mindestens 40% ent-spricht.</a:t>
                      </a: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520 </a:t>
                      </a:r>
                      <a:r>
                        <a:rPr kumimoji="0" lang="de-CH" sz="1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1)</a:t>
                      </a:r>
                      <a:endParaRPr kumimoji="0" lang="de-DE" sz="14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C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Beitragsbefreit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Wegfall </a:t>
                      </a:r>
                      <a:r>
                        <a:rPr kumimoji="0" lang="de-CH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IVRente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Seit 1. Januar 2022</a:t>
                      </a:r>
                    </a:p>
                  </a:txBody>
                  <a:tcPr marT="45728" marB="45728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90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180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4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01800" y="685800"/>
            <a:ext cx="6375400" cy="762000"/>
          </a:xfrm>
        </p:spPr>
        <p:txBody>
          <a:bodyPr/>
          <a:lstStyle/>
          <a:p>
            <a:pPr eaLnBrk="1" hangingPunct="1"/>
            <a:r>
              <a:rPr lang="de-CH" altLang="de-DE"/>
              <a:t>Ordentl. Rentenalter Frauen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de-CH" altLang="de-DE" b="1" dirty="0"/>
              <a:t>Geburtsjahr</a:t>
            </a:r>
            <a:r>
              <a:rPr lang="de-CH" altLang="de-DE" dirty="0"/>
              <a:t>		 	</a:t>
            </a:r>
            <a:r>
              <a:rPr lang="de-CH" altLang="de-DE" b="1" dirty="0"/>
              <a:t>Rentenalter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de-CH" altLang="de-DE" dirty="0"/>
              <a:t>1959 und 1960		64 Jahre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de-CH" altLang="de-DE" dirty="0"/>
              <a:t>1961		(25%)		64 Jahre 3 Monate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de-CH" altLang="de-DE" dirty="0"/>
              <a:t>1962		(50%)		64 Jahre 6 Monate 1963		(75%)		64 Jahre 9 Monate</a:t>
            </a:r>
            <a:br>
              <a:rPr lang="de-CH" altLang="de-DE" dirty="0"/>
            </a:br>
            <a:r>
              <a:rPr lang="de-CH" altLang="de-DE" dirty="0"/>
              <a:t>1964/1965 	(100%)	65 Jahre</a:t>
            </a:r>
          </a:p>
          <a:p>
            <a:pPr eaLnBrk="1" hangingPunct="1">
              <a:defRPr/>
            </a:pPr>
            <a:endParaRPr lang="de-CH" altLang="de-DE" dirty="0"/>
          </a:p>
          <a:p>
            <a:pPr eaLnBrk="1" hangingPunct="1">
              <a:defRPr/>
            </a:pPr>
            <a:r>
              <a:rPr lang="de-CH" altLang="de-DE" dirty="0"/>
              <a:t>Jahrgang 1964 – 1969/..	65 Jahre</a:t>
            </a:r>
            <a:br>
              <a:rPr lang="de-CH" altLang="de-DE" dirty="0"/>
            </a:br>
            <a:r>
              <a:rPr lang="de-CH" altLang="de-DE" dirty="0"/>
              <a:t>AHV-Zuschlag für Jg. 1961 – 1969, Grundzuschlag: CHF 160.00, CHF 100.00 und CHF 50.00 davon jeweils zw. 25% und 100%.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de-CH" altLang="de-DE" dirty="0"/>
          </a:p>
        </p:txBody>
      </p:sp>
      <p:pic>
        <p:nvPicPr>
          <p:cNvPr id="10244" name="Picture 5" descr="bild_taggelder.tif                                             000C345ABackup Sonja                   B9C9A0D8: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8" y="5368925"/>
            <a:ext cx="253365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er">
  <a:themeElements>
    <a:clrScheme name="Le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Le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941</Words>
  <Application>Microsoft Office PowerPoint</Application>
  <PresentationFormat>Bildschirmpräsentation (4:3)</PresentationFormat>
  <Paragraphs>185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5" baseType="lpstr">
      <vt:lpstr>Arial</vt:lpstr>
      <vt:lpstr>B Frutiger Bold</vt:lpstr>
      <vt:lpstr>R Frutiger Roman</vt:lpstr>
      <vt:lpstr>Times</vt:lpstr>
      <vt:lpstr>Verdana</vt:lpstr>
      <vt:lpstr>Wingdings</vt:lpstr>
      <vt:lpstr>Leer</vt:lpstr>
      <vt:lpstr>Öffentliche Arbeitslosenkasse des Kantons Solothurn</vt:lpstr>
      <vt:lpstr>Arbeitsbemühungen</vt:lpstr>
      <vt:lpstr>Wie hoch ist mein Taggeld?</vt:lpstr>
      <vt:lpstr>Wer bekommt 80%  und wer 70%?</vt:lpstr>
      <vt:lpstr>Taggeld von CHF 140.-- (ohne Kinder)</vt:lpstr>
      <vt:lpstr>Wieviele Taggelder  kann ich beziehen?</vt:lpstr>
      <vt:lpstr>Auf wieviele Taggelder habe ich Anspruch?</vt:lpstr>
      <vt:lpstr>Auf wieviele Taggelder habe ich Anspruch?</vt:lpstr>
      <vt:lpstr>Ordentl. Rentenalter Frauen</vt:lpstr>
      <vt:lpstr>Allgemeine Wartetage</vt:lpstr>
      <vt:lpstr>Allgemeine Wartetage</vt:lpstr>
      <vt:lpstr>Zwischenverdienst im Monatslohn</vt:lpstr>
      <vt:lpstr>Was sind kontrollfreie Tage?</vt:lpstr>
      <vt:lpstr>Welche Leistungen erhalte ich? Wenn ich wegen Krankheit  die Kontrollvorschriften nicht erfüllen kann?</vt:lpstr>
      <vt:lpstr>PowerPoint-Präsentation</vt:lpstr>
      <vt:lpstr>PowerPoint-Präsentation</vt:lpstr>
      <vt:lpstr>PowerPoint-Präsentation</vt:lpstr>
      <vt:lpstr>Weitere Informationen finden Sie in den Broschüren «Arbeitslosigkeit» und «Berufliche Vorsorge».  www.arbeit.swiss               </vt:lpstr>
    </vt:vector>
  </TitlesOfParts>
  <Company>Divis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divis</dc:creator>
  <dc:description>Erstelldatum: 14.12.2004 17:24:08
Autor: divis
Letzte Änderung Datum: 13.10.2022 15:06:03
Letzte Änderung durch: Stuber Heinz AWA</dc:description>
  <cp:lastModifiedBy>Meili Lorenza AWA</cp:lastModifiedBy>
  <cp:revision>136</cp:revision>
  <cp:lastPrinted>2005-06-13T06:59:14Z</cp:lastPrinted>
  <dcterms:created xsi:type="dcterms:W3CDTF">2004-12-14T15:24:08Z</dcterms:created>
  <dcterms:modified xsi:type="dcterms:W3CDTF">2024-11-13T13:56:45Z</dcterms:modified>
</cp:coreProperties>
</file>